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handoutMasterIdLst>
    <p:handoutMasterId r:id="rId21"/>
  </p:handoutMasterIdLst>
  <p:sldIdLst>
    <p:sldId id="256" r:id="rId2"/>
    <p:sldId id="266" r:id="rId3"/>
    <p:sldId id="306" r:id="rId4"/>
    <p:sldId id="282" r:id="rId5"/>
    <p:sldId id="301" r:id="rId6"/>
    <p:sldId id="302" r:id="rId7"/>
    <p:sldId id="303" r:id="rId8"/>
    <p:sldId id="304" r:id="rId9"/>
    <p:sldId id="294" r:id="rId10"/>
    <p:sldId id="281" r:id="rId11"/>
    <p:sldId id="295" r:id="rId12"/>
    <p:sldId id="305" r:id="rId13"/>
    <p:sldId id="280" r:id="rId14"/>
    <p:sldId id="307" r:id="rId15"/>
    <p:sldId id="309" r:id="rId16"/>
    <p:sldId id="310" r:id="rId17"/>
    <p:sldId id="311" r:id="rId18"/>
    <p:sldId id="262" r:id="rId19"/>
  </p:sldIdLst>
  <p:sldSz cx="9144000" cy="6858000" type="screen4x3"/>
  <p:notesSz cx="7104063"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2C8E5"/>
    <a:srgbClr val="AFD7E9"/>
    <a:srgbClr val="00A6D6"/>
    <a:srgbClr val="76C7E4"/>
    <a:srgbClr val="008EC0"/>
    <a:srgbClr val="00424D"/>
    <a:srgbClr val="5B9BD5"/>
    <a:srgbClr val="02A5DA"/>
    <a:srgbClr val="DAAA77"/>
    <a:srgbClr val="024E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7253" autoAdjust="0"/>
  </p:normalViewPr>
  <p:slideViewPr>
    <p:cSldViewPr snapToGrid="0">
      <p:cViewPr varScale="1">
        <p:scale>
          <a:sx n="61" d="100"/>
          <a:sy n="61" d="100"/>
        </p:scale>
        <p:origin x="1380" y="7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4024313" y="0"/>
            <a:ext cx="3078162" cy="512763"/>
          </a:xfrm>
          <a:prstGeom prst="rect">
            <a:avLst/>
          </a:prstGeom>
        </p:spPr>
        <p:txBody>
          <a:bodyPr vert="horz" lIns="91440" tIns="45720" rIns="91440" bIns="45720" rtlCol="0"/>
          <a:lstStyle>
            <a:lvl1pPr algn="r">
              <a:defRPr sz="1200"/>
            </a:lvl1pPr>
          </a:lstStyle>
          <a:p>
            <a:fld id="{5E0BFB1A-6F58-4A61-9266-C9A4144CEABC}" type="datetimeFigureOut">
              <a:rPr lang="fr-FR" smtClean="0"/>
              <a:t>14/03/2018</a:t>
            </a:fld>
            <a:endParaRPr lang="fr-FR"/>
          </a:p>
        </p:txBody>
      </p:sp>
      <p:sp>
        <p:nvSpPr>
          <p:cNvPr id="4" name="Espace réservé du pied de page 3"/>
          <p:cNvSpPr>
            <a:spLocks noGrp="1"/>
          </p:cNvSpPr>
          <p:nvPr>
            <p:ph type="ftr" sz="quarter" idx="2"/>
          </p:nvPr>
        </p:nvSpPr>
        <p:spPr>
          <a:xfrm>
            <a:off x="0" y="9721850"/>
            <a:ext cx="3078163" cy="512763"/>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4024313" y="9721850"/>
            <a:ext cx="3078162" cy="512763"/>
          </a:xfrm>
          <a:prstGeom prst="rect">
            <a:avLst/>
          </a:prstGeom>
        </p:spPr>
        <p:txBody>
          <a:bodyPr vert="horz" lIns="91440" tIns="45720" rIns="91440" bIns="45720" rtlCol="0" anchor="b"/>
          <a:lstStyle>
            <a:lvl1pPr algn="r">
              <a:defRPr sz="1200"/>
            </a:lvl1pPr>
          </a:lstStyle>
          <a:p>
            <a:fld id="{601FE5CF-CAAB-43D5-ABFA-836674A2B307}" type="slidenum">
              <a:rPr lang="fr-FR" smtClean="0"/>
              <a:t>‹N°›</a:t>
            </a:fld>
            <a:endParaRPr lang="fr-FR"/>
          </a:p>
        </p:txBody>
      </p:sp>
    </p:spTree>
    <p:extLst>
      <p:ext uri="{BB962C8B-B14F-4D97-AF65-F5344CB8AC3E}">
        <p14:creationId xmlns:p14="http://schemas.microsoft.com/office/powerpoint/2010/main" val="29656154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fr-FR"/>
          </a:p>
        </p:txBody>
      </p:sp>
      <p:sp>
        <p:nvSpPr>
          <p:cNvPr id="3" name="Espace réservé de la date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8F7BE31D-CC00-4E2B-AD91-F8C22182210E}" type="datetimeFigureOut">
              <a:rPr lang="fr-FR" smtClean="0"/>
              <a:t>14/03/2018</a:t>
            </a:fld>
            <a:endParaRPr lang="fr-FR"/>
          </a:p>
        </p:txBody>
      </p:sp>
      <p:sp>
        <p:nvSpPr>
          <p:cNvPr id="4" name="Espace réservé de l'image des diapositives 3"/>
          <p:cNvSpPr>
            <a:spLocks noGrp="1" noRot="1" noChangeAspect="1"/>
          </p:cNvSpPr>
          <p:nvPr>
            <p:ph type="sldImg" idx="2"/>
          </p:nvPr>
        </p:nvSpPr>
        <p:spPr>
          <a:xfrm>
            <a:off x="1249363" y="1279525"/>
            <a:ext cx="4605337" cy="3454400"/>
          </a:xfrm>
          <a:prstGeom prst="rect">
            <a:avLst/>
          </a:prstGeom>
          <a:noFill/>
          <a:ln w="12700">
            <a:solidFill>
              <a:prstClr val="black"/>
            </a:solidFill>
          </a:ln>
        </p:spPr>
        <p:txBody>
          <a:bodyPr vert="horz" lIns="99075" tIns="49538" rIns="99075" bIns="49538" rtlCol="0" anchor="ctr"/>
          <a:lstStyle/>
          <a:p>
            <a:endParaRPr lang="fr-FR"/>
          </a:p>
        </p:txBody>
      </p:sp>
      <p:sp>
        <p:nvSpPr>
          <p:cNvPr id="5" name="Espace réservé des commentaires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50837B02-C97A-403A-9DC9-8F1763B88E7A}" type="slidenum">
              <a:rPr lang="fr-FR" smtClean="0"/>
              <a:t>‹N°›</a:t>
            </a:fld>
            <a:endParaRPr lang="fr-FR"/>
          </a:p>
        </p:txBody>
      </p:sp>
    </p:spTree>
    <p:extLst>
      <p:ext uri="{BB962C8B-B14F-4D97-AF65-F5344CB8AC3E}">
        <p14:creationId xmlns:p14="http://schemas.microsoft.com/office/powerpoint/2010/main" val="704367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0837B02-C97A-403A-9DC9-8F1763B88E7A}" type="slidenum">
              <a:rPr lang="fr-FR" smtClean="0"/>
              <a:t>1</a:t>
            </a:fld>
            <a:endParaRPr lang="fr-FR"/>
          </a:p>
        </p:txBody>
      </p:sp>
    </p:spTree>
    <p:extLst>
      <p:ext uri="{BB962C8B-B14F-4D97-AF65-F5344CB8AC3E}">
        <p14:creationId xmlns:p14="http://schemas.microsoft.com/office/powerpoint/2010/main" val="16697314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dirty="0" smtClean="0"/>
              <a:t>Taux d’étagement</a:t>
            </a:r>
            <a:r>
              <a:rPr lang="fr-FR" sz="1200" baseline="0" dirty="0" smtClean="0"/>
              <a:t> </a:t>
            </a:r>
            <a:r>
              <a:rPr lang="fr-FR" sz="1200" dirty="0" smtClean="0"/>
              <a:t>de l’Yèvre : estimé à 100% (Yèvre de </a:t>
            </a:r>
            <a:r>
              <a:rPr lang="fr-FR" sz="1200" dirty="0" err="1" smtClean="0"/>
              <a:t>Osmoy</a:t>
            </a:r>
            <a:r>
              <a:rPr lang="fr-FR" sz="1200" dirty="0" smtClean="0"/>
              <a:t> à sa confluence avec le Cher) - </a:t>
            </a:r>
            <a:r>
              <a:rPr lang="fr-FR" sz="1200" i="1" kern="1200" dirty="0" smtClean="0">
                <a:solidFill>
                  <a:schemeClr val="tx1"/>
                </a:solidFill>
                <a:effectLst/>
                <a:latin typeface="+mn-lt"/>
                <a:ea typeface="+mn-ea"/>
                <a:cs typeface="+mn-cs"/>
              </a:rPr>
              <a:t>(source : p. 105 du PAGD du SAGE Cher amont)</a:t>
            </a:r>
            <a:r>
              <a:rPr lang="fr-FR" sz="1200" kern="1200" dirty="0" smtClean="0">
                <a:solidFill>
                  <a:schemeClr val="tx1"/>
                </a:solidFill>
                <a:effectLst/>
                <a:latin typeface="+mn-lt"/>
                <a:ea typeface="+mn-ea"/>
                <a:cs typeface="+mn-cs"/>
              </a:rPr>
              <a:t>.</a:t>
            </a:r>
            <a:endParaRPr lang="fr-FR" dirty="0"/>
          </a:p>
        </p:txBody>
      </p:sp>
      <p:sp>
        <p:nvSpPr>
          <p:cNvPr id="4" name="Espace réservé du numéro de diapositive 3"/>
          <p:cNvSpPr>
            <a:spLocks noGrp="1"/>
          </p:cNvSpPr>
          <p:nvPr>
            <p:ph type="sldNum" sz="quarter" idx="10"/>
          </p:nvPr>
        </p:nvSpPr>
        <p:spPr/>
        <p:txBody>
          <a:bodyPr/>
          <a:lstStyle/>
          <a:p>
            <a:fld id="{50837B02-C97A-403A-9DC9-8F1763B88E7A}" type="slidenum">
              <a:rPr lang="fr-FR" smtClean="0"/>
              <a:t>10</a:t>
            </a:fld>
            <a:endParaRPr lang="fr-FR"/>
          </a:p>
        </p:txBody>
      </p:sp>
    </p:spTree>
    <p:extLst>
      <p:ext uri="{BB962C8B-B14F-4D97-AF65-F5344CB8AC3E}">
        <p14:creationId xmlns:p14="http://schemas.microsoft.com/office/powerpoint/2010/main" val="17117709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dirty="0" smtClean="0"/>
              <a:t>Le Règlement du SAGE édicte des règles précises permettant la réalisation des objectifs exprimés dans le PAGD et est opposable à l’administration, aux collectivités et aux tiers dans un rapport de conformité. </a:t>
            </a:r>
            <a:endParaRPr lang="fr-FR" dirty="0"/>
          </a:p>
        </p:txBody>
      </p:sp>
      <p:sp>
        <p:nvSpPr>
          <p:cNvPr id="4" name="Espace réservé du numéro de diapositive 3"/>
          <p:cNvSpPr>
            <a:spLocks noGrp="1"/>
          </p:cNvSpPr>
          <p:nvPr>
            <p:ph type="sldNum" sz="quarter" idx="10"/>
          </p:nvPr>
        </p:nvSpPr>
        <p:spPr/>
        <p:txBody>
          <a:bodyPr/>
          <a:lstStyle/>
          <a:p>
            <a:fld id="{50837B02-C97A-403A-9DC9-8F1763B88E7A}" type="slidenum">
              <a:rPr lang="fr-FR" smtClean="0"/>
              <a:t>11</a:t>
            </a:fld>
            <a:endParaRPr lang="fr-FR"/>
          </a:p>
        </p:txBody>
      </p:sp>
    </p:spTree>
    <p:extLst>
      <p:ext uri="{BB962C8B-B14F-4D97-AF65-F5344CB8AC3E}">
        <p14:creationId xmlns:p14="http://schemas.microsoft.com/office/powerpoint/2010/main" val="2780578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0837B02-C97A-403A-9DC9-8F1763B88E7A}" type="slidenum">
              <a:rPr lang="fr-FR" smtClean="0"/>
              <a:t>12</a:t>
            </a:fld>
            <a:endParaRPr lang="fr-FR"/>
          </a:p>
        </p:txBody>
      </p:sp>
    </p:spTree>
    <p:extLst>
      <p:ext uri="{BB962C8B-B14F-4D97-AF65-F5344CB8AC3E}">
        <p14:creationId xmlns:p14="http://schemas.microsoft.com/office/powerpoint/2010/main" val="15295398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 Synthèse des échanges à faire pour</a:t>
            </a:r>
            <a:r>
              <a:rPr lang="fr-FR" baseline="0" dirty="0" smtClean="0"/>
              <a:t> modifications/a</a:t>
            </a:r>
            <a:r>
              <a:rPr lang="fr-FR" dirty="0" smtClean="0"/>
              <a:t>mendements</a:t>
            </a:r>
          </a:p>
          <a:p>
            <a:r>
              <a:rPr lang="fr-FR" dirty="0" smtClean="0"/>
              <a:t>- Modifications à valider,</a:t>
            </a:r>
            <a:r>
              <a:rPr lang="fr-FR" baseline="0" dirty="0" smtClean="0"/>
              <a:t> s’il y en a</a:t>
            </a:r>
            <a:endParaRPr lang="fr-FR" dirty="0" smtClean="0"/>
          </a:p>
          <a:p>
            <a:endParaRPr lang="fr-FR" dirty="0" smtClean="0"/>
          </a:p>
          <a:p>
            <a:r>
              <a:rPr lang="fr-FR" dirty="0" smtClean="0"/>
              <a:t>Avis à délibérer: contre / abstention / pour</a:t>
            </a:r>
            <a:endParaRPr lang="fr-FR" dirty="0"/>
          </a:p>
        </p:txBody>
      </p:sp>
      <p:sp>
        <p:nvSpPr>
          <p:cNvPr id="4" name="Espace réservé du numéro de diapositive 3"/>
          <p:cNvSpPr>
            <a:spLocks noGrp="1"/>
          </p:cNvSpPr>
          <p:nvPr>
            <p:ph type="sldNum" sz="quarter" idx="10"/>
          </p:nvPr>
        </p:nvSpPr>
        <p:spPr/>
        <p:txBody>
          <a:bodyPr/>
          <a:lstStyle/>
          <a:p>
            <a:fld id="{50837B02-C97A-403A-9DC9-8F1763B88E7A}" type="slidenum">
              <a:rPr lang="fr-FR" smtClean="0"/>
              <a:t>13</a:t>
            </a:fld>
            <a:endParaRPr lang="fr-FR"/>
          </a:p>
        </p:txBody>
      </p:sp>
    </p:spTree>
    <p:extLst>
      <p:ext uri="{BB962C8B-B14F-4D97-AF65-F5344CB8AC3E}">
        <p14:creationId xmlns:p14="http://schemas.microsoft.com/office/powerpoint/2010/main" val="17334110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Temps d’échange à l’issue de</a:t>
            </a:r>
            <a:r>
              <a:rPr lang="fr-FR" baseline="0" dirty="0" smtClean="0"/>
              <a:t> la présentation</a:t>
            </a:r>
            <a:endParaRPr lang="fr-FR" dirty="0"/>
          </a:p>
        </p:txBody>
      </p:sp>
      <p:sp>
        <p:nvSpPr>
          <p:cNvPr id="4" name="Espace réservé du numéro de diapositive 3"/>
          <p:cNvSpPr>
            <a:spLocks noGrp="1"/>
          </p:cNvSpPr>
          <p:nvPr>
            <p:ph type="sldNum" sz="quarter" idx="10"/>
          </p:nvPr>
        </p:nvSpPr>
        <p:spPr/>
        <p:txBody>
          <a:bodyPr/>
          <a:lstStyle/>
          <a:p>
            <a:fld id="{50837B02-C97A-403A-9DC9-8F1763B88E7A}" type="slidenum">
              <a:rPr lang="fr-FR" smtClean="0"/>
              <a:t>14</a:t>
            </a:fld>
            <a:endParaRPr lang="fr-FR"/>
          </a:p>
        </p:txBody>
      </p:sp>
    </p:spTree>
    <p:extLst>
      <p:ext uri="{BB962C8B-B14F-4D97-AF65-F5344CB8AC3E}">
        <p14:creationId xmlns:p14="http://schemas.microsoft.com/office/powerpoint/2010/main" val="19096548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kern="1200" dirty="0" smtClean="0">
                <a:solidFill>
                  <a:schemeClr val="tx1"/>
                </a:solidFill>
                <a:effectLst/>
                <a:latin typeface="+mn-lt"/>
                <a:ea typeface="+mn-ea"/>
                <a:cs typeface="+mn-cs"/>
              </a:rPr>
              <a:t>Le projet</a:t>
            </a:r>
            <a:r>
              <a:rPr lang="fr-FR" sz="1200" kern="1200" baseline="0" dirty="0" smtClean="0">
                <a:solidFill>
                  <a:schemeClr val="tx1"/>
                </a:solidFill>
                <a:effectLst/>
                <a:latin typeface="+mn-lt"/>
                <a:ea typeface="+mn-ea"/>
                <a:cs typeface="+mn-cs"/>
              </a:rPr>
              <a:t> </a:t>
            </a:r>
            <a:r>
              <a:rPr lang="fr-FR" sz="1200" kern="1200" dirty="0" smtClean="0">
                <a:solidFill>
                  <a:schemeClr val="tx1"/>
                </a:solidFill>
                <a:effectLst/>
                <a:latin typeface="+mn-lt"/>
                <a:ea typeface="+mn-ea"/>
                <a:cs typeface="+mn-cs"/>
              </a:rPr>
              <a:t>semble être compatible avec le SDAGE Loire-Bretagne 2016-2021</a:t>
            </a:r>
            <a:endParaRPr lang="fr-FR" dirty="0"/>
          </a:p>
        </p:txBody>
      </p:sp>
      <p:sp>
        <p:nvSpPr>
          <p:cNvPr id="4" name="Espace réservé du numéro de diapositive 3"/>
          <p:cNvSpPr>
            <a:spLocks noGrp="1"/>
          </p:cNvSpPr>
          <p:nvPr>
            <p:ph type="sldNum" sz="quarter" idx="10"/>
          </p:nvPr>
        </p:nvSpPr>
        <p:spPr/>
        <p:txBody>
          <a:bodyPr/>
          <a:lstStyle/>
          <a:p>
            <a:fld id="{50837B02-C97A-403A-9DC9-8F1763B88E7A}" type="slidenum">
              <a:rPr lang="fr-FR" smtClean="0"/>
              <a:t>15</a:t>
            </a:fld>
            <a:endParaRPr lang="fr-FR"/>
          </a:p>
        </p:txBody>
      </p:sp>
    </p:spTree>
    <p:extLst>
      <p:ext uri="{BB962C8B-B14F-4D97-AF65-F5344CB8AC3E}">
        <p14:creationId xmlns:p14="http://schemas.microsoft.com/office/powerpoint/2010/main" val="39918379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 projet est compatible avec le PAGD du SAGE</a:t>
            </a:r>
            <a:r>
              <a:rPr lang="fr-FR" baseline="0" dirty="0" smtClean="0"/>
              <a:t> Yèvre-Auron</a:t>
            </a:r>
            <a:endParaRPr lang="fr-FR" dirty="0"/>
          </a:p>
        </p:txBody>
      </p:sp>
      <p:sp>
        <p:nvSpPr>
          <p:cNvPr id="4" name="Espace réservé du numéro de diapositive 3"/>
          <p:cNvSpPr>
            <a:spLocks noGrp="1"/>
          </p:cNvSpPr>
          <p:nvPr>
            <p:ph type="sldNum" sz="quarter" idx="10"/>
          </p:nvPr>
        </p:nvSpPr>
        <p:spPr/>
        <p:txBody>
          <a:bodyPr/>
          <a:lstStyle/>
          <a:p>
            <a:fld id="{50837B02-C97A-403A-9DC9-8F1763B88E7A}" type="slidenum">
              <a:rPr lang="fr-FR" smtClean="0"/>
              <a:t>16</a:t>
            </a:fld>
            <a:endParaRPr lang="fr-FR"/>
          </a:p>
        </p:txBody>
      </p:sp>
    </p:spTree>
    <p:extLst>
      <p:ext uri="{BB962C8B-B14F-4D97-AF65-F5344CB8AC3E}">
        <p14:creationId xmlns:p14="http://schemas.microsoft.com/office/powerpoint/2010/main" val="33071510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 Synthèse des échanges à faire pour</a:t>
            </a:r>
            <a:r>
              <a:rPr lang="fr-FR" baseline="0" dirty="0" smtClean="0"/>
              <a:t> modifications/a</a:t>
            </a:r>
            <a:r>
              <a:rPr lang="fr-FR" dirty="0" smtClean="0"/>
              <a:t>mendements</a:t>
            </a:r>
          </a:p>
          <a:p>
            <a:r>
              <a:rPr lang="fr-FR" dirty="0" smtClean="0"/>
              <a:t>- Modifications à valider,</a:t>
            </a:r>
            <a:r>
              <a:rPr lang="fr-FR" baseline="0" dirty="0" smtClean="0"/>
              <a:t> s’il y en a</a:t>
            </a:r>
            <a:endParaRPr lang="fr-FR" dirty="0" smtClean="0"/>
          </a:p>
          <a:p>
            <a:endParaRPr lang="fr-FR" dirty="0" smtClean="0"/>
          </a:p>
          <a:p>
            <a:r>
              <a:rPr lang="fr-FR" dirty="0" smtClean="0"/>
              <a:t>Avis à délibérer: contre / abstention / pour</a:t>
            </a:r>
            <a:endParaRPr lang="fr-FR" dirty="0"/>
          </a:p>
        </p:txBody>
      </p:sp>
      <p:sp>
        <p:nvSpPr>
          <p:cNvPr id="4" name="Espace réservé du numéro de diapositive 3"/>
          <p:cNvSpPr>
            <a:spLocks noGrp="1"/>
          </p:cNvSpPr>
          <p:nvPr>
            <p:ph type="sldNum" sz="quarter" idx="10"/>
          </p:nvPr>
        </p:nvSpPr>
        <p:spPr/>
        <p:txBody>
          <a:bodyPr/>
          <a:lstStyle/>
          <a:p>
            <a:fld id="{50837B02-C97A-403A-9DC9-8F1763B88E7A}" type="slidenum">
              <a:rPr lang="fr-FR" smtClean="0"/>
              <a:t>17</a:t>
            </a:fld>
            <a:endParaRPr lang="fr-FR"/>
          </a:p>
        </p:txBody>
      </p:sp>
    </p:spTree>
    <p:extLst>
      <p:ext uri="{BB962C8B-B14F-4D97-AF65-F5344CB8AC3E}">
        <p14:creationId xmlns:p14="http://schemas.microsoft.com/office/powerpoint/2010/main" val="42710114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0837B02-C97A-403A-9DC9-8F1763B88E7A}" type="slidenum">
              <a:rPr lang="fr-FR" smtClean="0"/>
              <a:t>18</a:t>
            </a:fld>
            <a:endParaRPr lang="fr-FR"/>
          </a:p>
        </p:txBody>
      </p:sp>
    </p:spTree>
    <p:extLst>
      <p:ext uri="{BB962C8B-B14F-4D97-AF65-F5344CB8AC3E}">
        <p14:creationId xmlns:p14="http://schemas.microsoft.com/office/powerpoint/2010/main" val="3217151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Temps d’échange à l’issue de</a:t>
            </a:r>
            <a:r>
              <a:rPr lang="fr-FR" baseline="0" dirty="0" smtClean="0"/>
              <a:t> la présentation</a:t>
            </a:r>
            <a:endParaRPr lang="fr-FR" dirty="0"/>
          </a:p>
        </p:txBody>
      </p:sp>
      <p:sp>
        <p:nvSpPr>
          <p:cNvPr id="4" name="Espace réservé du numéro de diapositive 3"/>
          <p:cNvSpPr>
            <a:spLocks noGrp="1"/>
          </p:cNvSpPr>
          <p:nvPr>
            <p:ph type="sldNum" sz="quarter" idx="10"/>
          </p:nvPr>
        </p:nvSpPr>
        <p:spPr/>
        <p:txBody>
          <a:bodyPr/>
          <a:lstStyle/>
          <a:p>
            <a:fld id="{50837B02-C97A-403A-9DC9-8F1763B88E7A}" type="slidenum">
              <a:rPr lang="fr-FR" smtClean="0"/>
              <a:t>2</a:t>
            </a:fld>
            <a:endParaRPr lang="fr-FR"/>
          </a:p>
        </p:txBody>
      </p:sp>
    </p:spTree>
    <p:extLst>
      <p:ext uri="{BB962C8B-B14F-4D97-AF65-F5344CB8AC3E}">
        <p14:creationId xmlns:p14="http://schemas.microsoft.com/office/powerpoint/2010/main" val="1897223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Temps d’échange à l’issue de</a:t>
            </a:r>
            <a:r>
              <a:rPr lang="fr-FR" baseline="0" dirty="0" smtClean="0"/>
              <a:t> la présentation</a:t>
            </a:r>
            <a:endParaRPr lang="fr-FR" dirty="0"/>
          </a:p>
        </p:txBody>
      </p:sp>
      <p:sp>
        <p:nvSpPr>
          <p:cNvPr id="4" name="Espace réservé du numéro de diapositive 3"/>
          <p:cNvSpPr>
            <a:spLocks noGrp="1"/>
          </p:cNvSpPr>
          <p:nvPr>
            <p:ph type="sldNum" sz="quarter" idx="10"/>
          </p:nvPr>
        </p:nvSpPr>
        <p:spPr/>
        <p:txBody>
          <a:bodyPr/>
          <a:lstStyle/>
          <a:p>
            <a:fld id="{50837B02-C97A-403A-9DC9-8F1763B88E7A}" type="slidenum">
              <a:rPr lang="fr-FR" smtClean="0"/>
              <a:t>3</a:t>
            </a:fld>
            <a:endParaRPr lang="fr-FR"/>
          </a:p>
        </p:txBody>
      </p:sp>
    </p:spTree>
    <p:extLst>
      <p:ext uri="{BB962C8B-B14F-4D97-AF65-F5344CB8AC3E}">
        <p14:creationId xmlns:p14="http://schemas.microsoft.com/office/powerpoint/2010/main" val="30870199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i="1" kern="1200" dirty="0" smtClean="0">
                <a:solidFill>
                  <a:schemeClr val="tx1"/>
                </a:solidFill>
                <a:effectLst/>
                <a:latin typeface="+mn-lt"/>
                <a:ea typeface="+mn-ea"/>
                <a:cs typeface="+mn-cs"/>
              </a:rPr>
              <a:t>Quelques</a:t>
            </a:r>
            <a:r>
              <a:rPr lang="fr-FR" sz="1200" i="1" kern="1200" baseline="0" dirty="0" smtClean="0">
                <a:solidFill>
                  <a:schemeClr val="tx1"/>
                </a:solidFill>
                <a:effectLst/>
                <a:latin typeface="+mn-lt"/>
                <a:ea typeface="+mn-ea"/>
                <a:cs typeface="+mn-cs"/>
              </a:rPr>
              <a:t> éléments pour expliciter l’avis proposé</a:t>
            </a:r>
            <a:endParaRPr lang="fr-FR" sz="1200" i="1" kern="1200" dirty="0" smtClean="0">
              <a:solidFill>
                <a:schemeClr val="tx1"/>
              </a:solidFill>
              <a:effectLst/>
              <a:latin typeface="+mn-lt"/>
              <a:ea typeface="+mn-ea"/>
              <a:cs typeface="+mn-cs"/>
            </a:endParaRPr>
          </a:p>
          <a:p>
            <a:r>
              <a:rPr lang="fr-FR" sz="1200" i="1" kern="1200" dirty="0" smtClean="0">
                <a:solidFill>
                  <a:schemeClr val="tx1"/>
                </a:solidFill>
                <a:effectLst/>
                <a:latin typeface="+mn-lt"/>
                <a:ea typeface="+mn-ea"/>
                <a:cs typeface="+mn-cs"/>
              </a:rPr>
              <a:t>Les éléments suivants sont centrés sur les enjeux en lien avec les documents du SAGE</a:t>
            </a:r>
          </a:p>
          <a:p>
            <a:endParaRPr lang="fr-FR" sz="1200" i="0" kern="1200" dirty="0" smtClean="0">
              <a:solidFill>
                <a:schemeClr val="tx1"/>
              </a:solidFill>
              <a:effectLst/>
              <a:latin typeface="+mn-lt"/>
              <a:ea typeface="+mn-ea"/>
              <a:cs typeface="+mn-cs"/>
            </a:endParaRPr>
          </a:p>
          <a:p>
            <a:r>
              <a:rPr lang="fr-FR" sz="1200" i="0" kern="1200" dirty="0" smtClean="0">
                <a:solidFill>
                  <a:schemeClr val="tx1"/>
                </a:solidFill>
                <a:effectLst/>
                <a:latin typeface="+mn-lt"/>
                <a:ea typeface="+mn-ea"/>
                <a:cs typeface="+mn-cs"/>
              </a:rPr>
              <a:t>Possible de passer selon teneur</a:t>
            </a:r>
            <a:r>
              <a:rPr lang="fr-FR" sz="1200" i="0" kern="1200" baseline="0" dirty="0" smtClean="0">
                <a:solidFill>
                  <a:schemeClr val="tx1"/>
                </a:solidFill>
                <a:effectLst/>
                <a:latin typeface="+mn-lt"/>
                <a:ea typeface="+mn-ea"/>
                <a:cs typeface="+mn-cs"/>
              </a:rPr>
              <a:t> des échanges/débats/questions </a:t>
            </a:r>
            <a:endParaRPr lang="fr-FR" i="0" dirty="0"/>
          </a:p>
        </p:txBody>
      </p:sp>
      <p:sp>
        <p:nvSpPr>
          <p:cNvPr id="4" name="Espace réservé du numéro de diapositive 3"/>
          <p:cNvSpPr>
            <a:spLocks noGrp="1"/>
          </p:cNvSpPr>
          <p:nvPr>
            <p:ph type="sldNum" sz="quarter" idx="10"/>
          </p:nvPr>
        </p:nvSpPr>
        <p:spPr/>
        <p:txBody>
          <a:bodyPr/>
          <a:lstStyle/>
          <a:p>
            <a:fld id="{50837B02-C97A-403A-9DC9-8F1763B88E7A}" type="slidenum">
              <a:rPr lang="fr-FR" smtClean="0"/>
              <a:t>4</a:t>
            </a:fld>
            <a:endParaRPr lang="fr-FR"/>
          </a:p>
        </p:txBody>
      </p:sp>
    </p:spTree>
    <p:extLst>
      <p:ext uri="{BB962C8B-B14F-4D97-AF65-F5344CB8AC3E}">
        <p14:creationId xmlns:p14="http://schemas.microsoft.com/office/powerpoint/2010/main" val="19821005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i="1" kern="1200" dirty="0" smtClean="0">
                <a:solidFill>
                  <a:schemeClr val="tx1"/>
                </a:solidFill>
                <a:effectLst/>
                <a:latin typeface="+mn-lt"/>
                <a:ea typeface="+mn-ea"/>
                <a:cs typeface="+mn-cs"/>
              </a:rPr>
              <a:t>Quelques</a:t>
            </a:r>
            <a:r>
              <a:rPr lang="fr-FR" sz="1200" i="1" kern="1200" baseline="0" dirty="0" smtClean="0">
                <a:solidFill>
                  <a:schemeClr val="tx1"/>
                </a:solidFill>
                <a:effectLst/>
                <a:latin typeface="+mn-lt"/>
                <a:ea typeface="+mn-ea"/>
                <a:cs typeface="+mn-cs"/>
              </a:rPr>
              <a:t> éléments pour expliciter l’avis proposé</a:t>
            </a:r>
            <a:endParaRPr lang="fr-FR" sz="1200" i="1" kern="1200" dirty="0" smtClean="0">
              <a:solidFill>
                <a:schemeClr val="tx1"/>
              </a:solidFill>
              <a:effectLst/>
              <a:latin typeface="+mn-lt"/>
              <a:ea typeface="+mn-ea"/>
              <a:cs typeface="+mn-cs"/>
            </a:endParaRPr>
          </a:p>
          <a:p>
            <a:r>
              <a:rPr lang="fr-FR" sz="1200" i="1" kern="1200" dirty="0" smtClean="0">
                <a:solidFill>
                  <a:schemeClr val="tx1"/>
                </a:solidFill>
                <a:effectLst/>
                <a:latin typeface="+mn-lt"/>
                <a:ea typeface="+mn-ea"/>
                <a:cs typeface="+mn-cs"/>
              </a:rPr>
              <a:t>Les éléments suivants sont centrés sur les enjeux en lien avec les documents du SAGE</a:t>
            </a:r>
          </a:p>
          <a:p>
            <a:endParaRPr lang="fr-FR" sz="1200" i="0" kern="1200" dirty="0" smtClean="0">
              <a:solidFill>
                <a:schemeClr val="tx1"/>
              </a:solidFill>
              <a:effectLst/>
              <a:latin typeface="+mn-lt"/>
              <a:ea typeface="+mn-ea"/>
              <a:cs typeface="+mn-cs"/>
            </a:endParaRPr>
          </a:p>
          <a:p>
            <a:r>
              <a:rPr lang="fr-FR" sz="1200" i="0" kern="1200" dirty="0" smtClean="0">
                <a:solidFill>
                  <a:schemeClr val="tx1"/>
                </a:solidFill>
                <a:effectLst/>
                <a:latin typeface="+mn-lt"/>
                <a:ea typeface="+mn-ea"/>
                <a:cs typeface="+mn-cs"/>
              </a:rPr>
              <a:t>Possible de passer selon teneur</a:t>
            </a:r>
            <a:r>
              <a:rPr lang="fr-FR" sz="1200" i="0" kern="1200" baseline="0" dirty="0" smtClean="0">
                <a:solidFill>
                  <a:schemeClr val="tx1"/>
                </a:solidFill>
                <a:effectLst/>
                <a:latin typeface="+mn-lt"/>
                <a:ea typeface="+mn-ea"/>
                <a:cs typeface="+mn-cs"/>
              </a:rPr>
              <a:t> des échanges/débats/questions </a:t>
            </a:r>
            <a:endParaRPr lang="fr-FR" i="0" dirty="0"/>
          </a:p>
        </p:txBody>
      </p:sp>
      <p:sp>
        <p:nvSpPr>
          <p:cNvPr id="4" name="Espace réservé du numéro de diapositive 3"/>
          <p:cNvSpPr>
            <a:spLocks noGrp="1"/>
          </p:cNvSpPr>
          <p:nvPr>
            <p:ph type="sldNum" sz="quarter" idx="10"/>
          </p:nvPr>
        </p:nvSpPr>
        <p:spPr/>
        <p:txBody>
          <a:bodyPr/>
          <a:lstStyle/>
          <a:p>
            <a:fld id="{50837B02-C97A-403A-9DC9-8F1763B88E7A}" type="slidenum">
              <a:rPr lang="fr-FR" smtClean="0"/>
              <a:t>5</a:t>
            </a:fld>
            <a:endParaRPr lang="fr-FR"/>
          </a:p>
        </p:txBody>
      </p:sp>
    </p:spTree>
    <p:extLst>
      <p:ext uri="{BB962C8B-B14F-4D97-AF65-F5344CB8AC3E}">
        <p14:creationId xmlns:p14="http://schemas.microsoft.com/office/powerpoint/2010/main" val="25269050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i="1" kern="1200" dirty="0" smtClean="0">
                <a:solidFill>
                  <a:schemeClr val="tx1"/>
                </a:solidFill>
                <a:effectLst/>
                <a:latin typeface="+mn-lt"/>
                <a:ea typeface="+mn-ea"/>
                <a:cs typeface="+mn-cs"/>
              </a:rPr>
              <a:t>Quelques</a:t>
            </a:r>
            <a:r>
              <a:rPr lang="fr-FR" sz="1200" i="1" kern="1200" baseline="0" dirty="0" smtClean="0">
                <a:solidFill>
                  <a:schemeClr val="tx1"/>
                </a:solidFill>
                <a:effectLst/>
                <a:latin typeface="+mn-lt"/>
                <a:ea typeface="+mn-ea"/>
                <a:cs typeface="+mn-cs"/>
              </a:rPr>
              <a:t> éléments pour expliciter l’avis proposé</a:t>
            </a:r>
            <a:endParaRPr lang="fr-FR" sz="1200" i="1" kern="1200" dirty="0" smtClean="0">
              <a:solidFill>
                <a:schemeClr val="tx1"/>
              </a:solidFill>
              <a:effectLst/>
              <a:latin typeface="+mn-lt"/>
              <a:ea typeface="+mn-ea"/>
              <a:cs typeface="+mn-cs"/>
            </a:endParaRPr>
          </a:p>
          <a:p>
            <a:r>
              <a:rPr lang="fr-FR" sz="1200" i="1" kern="1200" dirty="0" smtClean="0">
                <a:solidFill>
                  <a:schemeClr val="tx1"/>
                </a:solidFill>
                <a:effectLst/>
                <a:latin typeface="+mn-lt"/>
                <a:ea typeface="+mn-ea"/>
                <a:cs typeface="+mn-cs"/>
              </a:rPr>
              <a:t>Les éléments suivants sont centrés sur les enjeux en lien avec les documents du SAGE</a:t>
            </a:r>
          </a:p>
          <a:p>
            <a:endParaRPr lang="fr-FR" sz="1200" i="0" kern="1200" dirty="0" smtClean="0">
              <a:solidFill>
                <a:schemeClr val="tx1"/>
              </a:solidFill>
              <a:effectLst/>
              <a:latin typeface="+mn-lt"/>
              <a:ea typeface="+mn-ea"/>
              <a:cs typeface="+mn-cs"/>
            </a:endParaRPr>
          </a:p>
          <a:p>
            <a:r>
              <a:rPr lang="fr-FR" sz="1200" i="0" kern="1200" dirty="0" smtClean="0">
                <a:solidFill>
                  <a:schemeClr val="tx1"/>
                </a:solidFill>
                <a:effectLst/>
                <a:latin typeface="+mn-lt"/>
                <a:ea typeface="+mn-ea"/>
                <a:cs typeface="+mn-cs"/>
              </a:rPr>
              <a:t>Possible de passer selon teneur</a:t>
            </a:r>
            <a:r>
              <a:rPr lang="fr-FR" sz="1200" i="0" kern="1200" baseline="0" dirty="0" smtClean="0">
                <a:solidFill>
                  <a:schemeClr val="tx1"/>
                </a:solidFill>
                <a:effectLst/>
                <a:latin typeface="+mn-lt"/>
                <a:ea typeface="+mn-ea"/>
                <a:cs typeface="+mn-cs"/>
              </a:rPr>
              <a:t> des échanges/débats/questions </a:t>
            </a:r>
            <a:endParaRPr lang="fr-FR" i="0" dirty="0"/>
          </a:p>
        </p:txBody>
      </p:sp>
      <p:sp>
        <p:nvSpPr>
          <p:cNvPr id="4" name="Espace réservé du numéro de diapositive 3"/>
          <p:cNvSpPr>
            <a:spLocks noGrp="1"/>
          </p:cNvSpPr>
          <p:nvPr>
            <p:ph type="sldNum" sz="quarter" idx="10"/>
          </p:nvPr>
        </p:nvSpPr>
        <p:spPr/>
        <p:txBody>
          <a:bodyPr/>
          <a:lstStyle/>
          <a:p>
            <a:fld id="{50837B02-C97A-403A-9DC9-8F1763B88E7A}" type="slidenum">
              <a:rPr lang="fr-FR" smtClean="0"/>
              <a:t>6</a:t>
            </a:fld>
            <a:endParaRPr lang="fr-FR"/>
          </a:p>
        </p:txBody>
      </p:sp>
    </p:spTree>
    <p:extLst>
      <p:ext uri="{BB962C8B-B14F-4D97-AF65-F5344CB8AC3E}">
        <p14:creationId xmlns:p14="http://schemas.microsoft.com/office/powerpoint/2010/main" val="28026797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i="1" kern="1200" dirty="0" smtClean="0">
                <a:solidFill>
                  <a:schemeClr val="tx1"/>
                </a:solidFill>
                <a:effectLst/>
                <a:latin typeface="+mn-lt"/>
                <a:ea typeface="+mn-ea"/>
                <a:cs typeface="+mn-cs"/>
              </a:rPr>
              <a:t>Quelques</a:t>
            </a:r>
            <a:r>
              <a:rPr lang="fr-FR" sz="1200" i="1" kern="1200" baseline="0" dirty="0" smtClean="0">
                <a:solidFill>
                  <a:schemeClr val="tx1"/>
                </a:solidFill>
                <a:effectLst/>
                <a:latin typeface="+mn-lt"/>
                <a:ea typeface="+mn-ea"/>
                <a:cs typeface="+mn-cs"/>
              </a:rPr>
              <a:t> éléments pour expliciter l’avis proposé</a:t>
            </a:r>
            <a:endParaRPr lang="fr-FR" sz="1200" i="1" kern="1200" dirty="0" smtClean="0">
              <a:solidFill>
                <a:schemeClr val="tx1"/>
              </a:solidFill>
              <a:effectLst/>
              <a:latin typeface="+mn-lt"/>
              <a:ea typeface="+mn-ea"/>
              <a:cs typeface="+mn-cs"/>
            </a:endParaRPr>
          </a:p>
          <a:p>
            <a:r>
              <a:rPr lang="fr-FR" sz="1200" i="1" kern="1200" dirty="0" smtClean="0">
                <a:solidFill>
                  <a:schemeClr val="tx1"/>
                </a:solidFill>
                <a:effectLst/>
                <a:latin typeface="+mn-lt"/>
                <a:ea typeface="+mn-ea"/>
                <a:cs typeface="+mn-cs"/>
              </a:rPr>
              <a:t>Les éléments suivants sont centrés sur les enjeux en lien avec les documents du SAGE</a:t>
            </a:r>
          </a:p>
          <a:p>
            <a:endParaRPr lang="fr-FR" sz="1200" i="0" kern="1200" dirty="0" smtClean="0">
              <a:solidFill>
                <a:schemeClr val="tx1"/>
              </a:solidFill>
              <a:effectLst/>
              <a:latin typeface="+mn-lt"/>
              <a:ea typeface="+mn-ea"/>
              <a:cs typeface="+mn-cs"/>
            </a:endParaRPr>
          </a:p>
          <a:p>
            <a:r>
              <a:rPr lang="fr-FR" sz="1200" i="0" kern="1200" dirty="0" smtClean="0">
                <a:solidFill>
                  <a:schemeClr val="tx1"/>
                </a:solidFill>
                <a:effectLst/>
                <a:latin typeface="+mn-lt"/>
                <a:ea typeface="+mn-ea"/>
                <a:cs typeface="+mn-cs"/>
              </a:rPr>
              <a:t>Possible de passer selon teneur</a:t>
            </a:r>
            <a:r>
              <a:rPr lang="fr-FR" sz="1200" i="0" kern="1200" baseline="0" dirty="0" smtClean="0">
                <a:solidFill>
                  <a:schemeClr val="tx1"/>
                </a:solidFill>
                <a:effectLst/>
                <a:latin typeface="+mn-lt"/>
                <a:ea typeface="+mn-ea"/>
                <a:cs typeface="+mn-cs"/>
              </a:rPr>
              <a:t> des échanges/débats/questions </a:t>
            </a:r>
            <a:endParaRPr lang="fr-FR" i="0" dirty="0"/>
          </a:p>
        </p:txBody>
      </p:sp>
      <p:sp>
        <p:nvSpPr>
          <p:cNvPr id="4" name="Espace réservé du numéro de diapositive 3"/>
          <p:cNvSpPr>
            <a:spLocks noGrp="1"/>
          </p:cNvSpPr>
          <p:nvPr>
            <p:ph type="sldNum" sz="quarter" idx="10"/>
          </p:nvPr>
        </p:nvSpPr>
        <p:spPr/>
        <p:txBody>
          <a:bodyPr/>
          <a:lstStyle/>
          <a:p>
            <a:fld id="{50837B02-C97A-403A-9DC9-8F1763B88E7A}" type="slidenum">
              <a:rPr lang="fr-FR" smtClean="0"/>
              <a:t>7</a:t>
            </a:fld>
            <a:endParaRPr lang="fr-FR"/>
          </a:p>
        </p:txBody>
      </p:sp>
    </p:spTree>
    <p:extLst>
      <p:ext uri="{BB962C8B-B14F-4D97-AF65-F5344CB8AC3E}">
        <p14:creationId xmlns:p14="http://schemas.microsoft.com/office/powerpoint/2010/main" val="14965752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i="1" kern="1200" dirty="0" smtClean="0">
                <a:solidFill>
                  <a:schemeClr val="tx1"/>
                </a:solidFill>
                <a:effectLst/>
                <a:latin typeface="+mn-lt"/>
                <a:ea typeface="+mn-ea"/>
                <a:cs typeface="+mn-cs"/>
              </a:rPr>
              <a:t>Quelques</a:t>
            </a:r>
            <a:r>
              <a:rPr lang="fr-FR" sz="1200" i="1" kern="1200" baseline="0" dirty="0" smtClean="0">
                <a:solidFill>
                  <a:schemeClr val="tx1"/>
                </a:solidFill>
                <a:effectLst/>
                <a:latin typeface="+mn-lt"/>
                <a:ea typeface="+mn-ea"/>
                <a:cs typeface="+mn-cs"/>
              </a:rPr>
              <a:t> éléments pour expliciter l’avis proposé</a:t>
            </a:r>
            <a:endParaRPr lang="fr-FR" sz="1200" i="1" kern="1200" dirty="0" smtClean="0">
              <a:solidFill>
                <a:schemeClr val="tx1"/>
              </a:solidFill>
              <a:effectLst/>
              <a:latin typeface="+mn-lt"/>
              <a:ea typeface="+mn-ea"/>
              <a:cs typeface="+mn-cs"/>
            </a:endParaRPr>
          </a:p>
          <a:p>
            <a:r>
              <a:rPr lang="fr-FR" sz="1200" i="1" kern="1200" dirty="0" smtClean="0">
                <a:solidFill>
                  <a:schemeClr val="tx1"/>
                </a:solidFill>
                <a:effectLst/>
                <a:latin typeface="+mn-lt"/>
                <a:ea typeface="+mn-ea"/>
                <a:cs typeface="+mn-cs"/>
              </a:rPr>
              <a:t>Les éléments suivants sont centrés sur les enjeux en lien avec les documents du SAGE</a:t>
            </a:r>
          </a:p>
          <a:p>
            <a:endParaRPr lang="fr-FR" sz="1200" i="0" kern="1200" dirty="0" smtClean="0">
              <a:solidFill>
                <a:schemeClr val="tx1"/>
              </a:solidFill>
              <a:effectLst/>
              <a:latin typeface="+mn-lt"/>
              <a:ea typeface="+mn-ea"/>
              <a:cs typeface="+mn-cs"/>
            </a:endParaRPr>
          </a:p>
          <a:p>
            <a:r>
              <a:rPr lang="fr-FR" sz="1200" i="0" kern="1200" dirty="0" smtClean="0">
                <a:solidFill>
                  <a:schemeClr val="tx1"/>
                </a:solidFill>
                <a:effectLst/>
                <a:latin typeface="+mn-lt"/>
                <a:ea typeface="+mn-ea"/>
                <a:cs typeface="+mn-cs"/>
              </a:rPr>
              <a:t>Possible de passer selon teneur</a:t>
            </a:r>
            <a:r>
              <a:rPr lang="fr-FR" sz="1200" i="0" kern="1200" baseline="0" dirty="0" smtClean="0">
                <a:solidFill>
                  <a:schemeClr val="tx1"/>
                </a:solidFill>
                <a:effectLst/>
                <a:latin typeface="+mn-lt"/>
                <a:ea typeface="+mn-ea"/>
                <a:cs typeface="+mn-cs"/>
              </a:rPr>
              <a:t> des échanges/débats/questions </a:t>
            </a:r>
            <a:endParaRPr lang="fr-FR" i="0" dirty="0"/>
          </a:p>
        </p:txBody>
      </p:sp>
      <p:sp>
        <p:nvSpPr>
          <p:cNvPr id="4" name="Espace réservé du numéro de diapositive 3"/>
          <p:cNvSpPr>
            <a:spLocks noGrp="1"/>
          </p:cNvSpPr>
          <p:nvPr>
            <p:ph type="sldNum" sz="quarter" idx="10"/>
          </p:nvPr>
        </p:nvSpPr>
        <p:spPr/>
        <p:txBody>
          <a:bodyPr/>
          <a:lstStyle/>
          <a:p>
            <a:fld id="{50837B02-C97A-403A-9DC9-8F1763B88E7A}" type="slidenum">
              <a:rPr lang="fr-FR" smtClean="0"/>
              <a:t>8</a:t>
            </a:fld>
            <a:endParaRPr lang="fr-FR"/>
          </a:p>
        </p:txBody>
      </p:sp>
    </p:spTree>
    <p:extLst>
      <p:ext uri="{BB962C8B-B14F-4D97-AF65-F5344CB8AC3E}">
        <p14:creationId xmlns:p14="http://schemas.microsoft.com/office/powerpoint/2010/main" val="9646062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kern="1200" dirty="0" smtClean="0">
                <a:solidFill>
                  <a:schemeClr val="tx1"/>
                </a:solidFill>
                <a:effectLst/>
                <a:latin typeface="+mn-lt"/>
                <a:ea typeface="+mn-ea"/>
                <a:cs typeface="+mn-cs"/>
              </a:rPr>
              <a:t>Le projet</a:t>
            </a:r>
            <a:r>
              <a:rPr lang="fr-FR" sz="1200" kern="1200" baseline="0" dirty="0" smtClean="0">
                <a:solidFill>
                  <a:schemeClr val="tx1"/>
                </a:solidFill>
                <a:effectLst/>
                <a:latin typeface="+mn-lt"/>
                <a:ea typeface="+mn-ea"/>
                <a:cs typeface="+mn-cs"/>
              </a:rPr>
              <a:t> </a:t>
            </a:r>
            <a:r>
              <a:rPr lang="fr-FR" sz="1200" kern="1200" dirty="0" smtClean="0">
                <a:solidFill>
                  <a:schemeClr val="tx1"/>
                </a:solidFill>
                <a:effectLst/>
                <a:latin typeface="+mn-lt"/>
                <a:ea typeface="+mn-ea"/>
                <a:cs typeface="+mn-cs"/>
              </a:rPr>
              <a:t>semble être compatible avec le SDAGE Loire-Bretagne 2016-2021</a:t>
            </a:r>
            <a:endParaRPr lang="fr-FR" dirty="0"/>
          </a:p>
        </p:txBody>
      </p:sp>
      <p:sp>
        <p:nvSpPr>
          <p:cNvPr id="4" name="Espace réservé du numéro de diapositive 3"/>
          <p:cNvSpPr>
            <a:spLocks noGrp="1"/>
          </p:cNvSpPr>
          <p:nvPr>
            <p:ph type="sldNum" sz="quarter" idx="10"/>
          </p:nvPr>
        </p:nvSpPr>
        <p:spPr/>
        <p:txBody>
          <a:bodyPr/>
          <a:lstStyle/>
          <a:p>
            <a:fld id="{50837B02-C97A-403A-9DC9-8F1763B88E7A}" type="slidenum">
              <a:rPr lang="fr-FR" smtClean="0"/>
              <a:t>9</a:t>
            </a:fld>
            <a:endParaRPr lang="fr-FR"/>
          </a:p>
        </p:txBody>
      </p:sp>
    </p:spTree>
    <p:extLst>
      <p:ext uri="{BB962C8B-B14F-4D97-AF65-F5344CB8AC3E}">
        <p14:creationId xmlns:p14="http://schemas.microsoft.com/office/powerpoint/2010/main" val="505594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fr-FR" dirty="0" smtClean="0"/>
              <a:t>Modifiez le style du titre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a:t>3/14/2018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‹N°›</a:t>
            </a:fld>
            <a:endParaRPr lang="en-US"/>
          </a:p>
        </p:txBody>
      </p:sp>
      <p:pic>
        <p:nvPicPr>
          <p:cNvPr id="7" name="Imag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38205" y="432108"/>
            <a:ext cx="2777145" cy="1080000"/>
          </a:xfrm>
          <a:prstGeom prst="rect">
            <a:avLst/>
          </a:prstGeom>
        </p:spPr>
      </p:pic>
      <p:pic>
        <p:nvPicPr>
          <p:cNvPr id="8" name="Imag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2908" y="148005"/>
            <a:ext cx="2120265" cy="1648206"/>
          </a:xfrm>
          <a:prstGeom prst="rect">
            <a:avLst/>
          </a:prstGeom>
        </p:spPr>
      </p:pic>
    </p:spTree>
    <p:extLst>
      <p:ext uri="{BB962C8B-B14F-4D97-AF65-F5344CB8AC3E}">
        <p14:creationId xmlns:p14="http://schemas.microsoft.com/office/powerpoint/2010/main" val="3051212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E464135-BAD7-413E-9B93-27D6A7D85785}" type="datetime1">
              <a:rPr lang="fr-FR" smtClean="0"/>
              <a:t>14/03/2018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0CD9721-E08F-4DD6-94E9-042800214890}" type="slidenum">
              <a:rPr lang="fr-FR" smtClean="0"/>
              <a:t>‹N°›</a:t>
            </a:fld>
            <a:endParaRPr lang="fr-FR"/>
          </a:p>
        </p:txBody>
      </p:sp>
    </p:spTree>
    <p:extLst>
      <p:ext uri="{BB962C8B-B14F-4D97-AF65-F5344CB8AC3E}">
        <p14:creationId xmlns:p14="http://schemas.microsoft.com/office/powerpoint/2010/main" val="2227524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EECAE78D-90C3-4E63-82AB-DC7AD3D49456}" type="datetime1">
              <a:rPr lang="fr-FR" smtClean="0"/>
              <a:t>14/03/2018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0CD9721-E08F-4DD6-94E9-042800214890}" type="slidenum">
              <a:rPr lang="fr-FR" smtClean="0"/>
              <a:t>‹N°›</a:t>
            </a:fld>
            <a:endParaRPr lang="fr-FR"/>
          </a:p>
        </p:txBody>
      </p:sp>
    </p:spTree>
    <p:extLst>
      <p:ext uri="{BB962C8B-B14F-4D97-AF65-F5344CB8AC3E}">
        <p14:creationId xmlns:p14="http://schemas.microsoft.com/office/powerpoint/2010/main" val="2951324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067339" y="365126"/>
            <a:ext cx="6448010" cy="1325563"/>
          </a:xfrm>
        </p:spPr>
        <p:txBody>
          <a:bodyPr>
            <a:normAutofit/>
          </a:bodyPr>
          <a:lstStyle>
            <a:lvl1pPr marL="0" indent="0">
              <a:buFont typeface="+mj-lt"/>
              <a:buNone/>
              <a:defRPr sz="3200"/>
            </a:lvl1pPr>
          </a:lstStyle>
          <a:p>
            <a:r>
              <a:rPr lang="fr-FR" dirty="0" smtClean="0"/>
              <a:t>Modifiez le style du titre</a:t>
            </a:r>
            <a:endParaRPr lang="en-US" dirty="0"/>
          </a:p>
        </p:txBody>
      </p:sp>
      <p:sp>
        <p:nvSpPr>
          <p:cNvPr id="3" name="Content Placeholder 2"/>
          <p:cNvSpPr>
            <a:spLocks noGrp="1"/>
          </p:cNvSpPr>
          <p:nvPr>
            <p:ph idx="1"/>
          </p:nvPr>
        </p:nvSpPr>
        <p:spPr/>
        <p:txBody>
          <a:bodyPr/>
          <a:lstStyle>
            <a:lvl1pPr>
              <a:buClr>
                <a:srgbClr val="008EC0"/>
              </a:buClr>
              <a:defRPr sz="2400"/>
            </a:lvl1pPr>
            <a:lvl2pPr>
              <a:buClr>
                <a:srgbClr val="008EC0"/>
              </a:buClr>
              <a:defRPr sz="2000"/>
            </a:lvl2pPr>
            <a:lvl3pPr>
              <a:buClr>
                <a:srgbClr val="008EC0"/>
              </a:buClr>
              <a:defRPr sz="1800"/>
            </a:lvl3pPr>
            <a:lvl4pPr>
              <a:buClr>
                <a:srgbClr val="008EC0"/>
              </a:buClr>
              <a:defRPr/>
            </a:lvl4pPr>
            <a:lvl5pPr>
              <a:buClr>
                <a:srgbClr val="008EC0"/>
              </a:buClr>
              <a:defRPr/>
            </a:lvl5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en-US" dirty="0"/>
          </a:p>
        </p:txBody>
      </p:sp>
      <p:sp>
        <p:nvSpPr>
          <p:cNvPr id="4" name="Date Placeholder 3"/>
          <p:cNvSpPr>
            <a:spLocks noGrp="1"/>
          </p:cNvSpPr>
          <p:nvPr>
            <p:ph type="dt" sz="half" idx="10"/>
          </p:nvPr>
        </p:nvSpPr>
        <p:spPr/>
        <p:txBody>
          <a:bodyPr/>
          <a:lstStyle/>
          <a:p>
            <a:fld id="{3840839F-530C-4B3C-83F8-C13AFBB3A045}" type="datetime1">
              <a:rPr lang="fr-FR" smtClean="0"/>
              <a:t>14/03/2018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0CD9721-E08F-4DD6-94E9-042800214890}" type="slidenum">
              <a:rPr lang="fr-FR" smtClean="0"/>
              <a:t>‹N°›</a:t>
            </a:fld>
            <a:endParaRPr lang="fr-FR"/>
          </a:p>
        </p:txBody>
      </p:sp>
    </p:spTree>
    <p:extLst>
      <p:ext uri="{BB962C8B-B14F-4D97-AF65-F5344CB8AC3E}">
        <p14:creationId xmlns:p14="http://schemas.microsoft.com/office/powerpoint/2010/main" val="2646792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fr-FR" smtClean="0"/>
              <a:t>Modifiez le style du titre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F6A85AD-CCBE-452F-9E04-83B0A5EABBDB}" type="datetime1">
              <a:rPr lang="fr-FR" smtClean="0"/>
              <a:t>14/03/2018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0CD9721-E08F-4DD6-94E9-042800214890}" type="slidenum">
              <a:rPr lang="fr-FR" smtClean="0"/>
              <a:t>‹N°›</a:t>
            </a:fld>
            <a:endParaRPr lang="fr-FR"/>
          </a:p>
        </p:txBody>
      </p:sp>
    </p:spTree>
    <p:extLst>
      <p:ext uri="{BB962C8B-B14F-4D97-AF65-F5344CB8AC3E}">
        <p14:creationId xmlns:p14="http://schemas.microsoft.com/office/powerpoint/2010/main" val="3795519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0EED5830-3107-4FB0-8A40-493EEB034E89}" type="datetime1">
              <a:rPr lang="fr-FR" smtClean="0"/>
              <a:t>14/03/2018</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0CD9721-E08F-4DD6-94E9-042800214890}" type="slidenum">
              <a:rPr lang="fr-FR" smtClean="0"/>
              <a:t>‹N°›</a:t>
            </a:fld>
            <a:endParaRPr lang="fr-FR"/>
          </a:p>
        </p:txBody>
      </p:sp>
    </p:spTree>
    <p:extLst>
      <p:ext uri="{BB962C8B-B14F-4D97-AF65-F5344CB8AC3E}">
        <p14:creationId xmlns:p14="http://schemas.microsoft.com/office/powerpoint/2010/main" val="1461869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29842" y="2505075"/>
            <a:ext cx="3868340"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29150" y="2505075"/>
            <a:ext cx="3887391"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89557A47-D267-4AB5-A4A6-7F8C85C8A07C}" type="datetime1">
              <a:rPr lang="fr-FR" smtClean="0"/>
              <a:t>14/03/2018</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50CD9721-E08F-4DD6-94E9-042800214890}" type="slidenum">
              <a:rPr lang="fr-FR" smtClean="0"/>
              <a:t>‹N°›</a:t>
            </a:fld>
            <a:endParaRPr lang="fr-FR"/>
          </a:p>
        </p:txBody>
      </p:sp>
    </p:spTree>
    <p:extLst>
      <p:ext uri="{BB962C8B-B14F-4D97-AF65-F5344CB8AC3E}">
        <p14:creationId xmlns:p14="http://schemas.microsoft.com/office/powerpoint/2010/main" val="1982049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D63B4912-DA66-411F-AB50-5838D43D323A}" type="datetime1">
              <a:rPr lang="fr-FR" smtClean="0"/>
              <a:t>14/03/2018</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50CD9721-E08F-4DD6-94E9-042800214890}" type="slidenum">
              <a:rPr lang="fr-FR" smtClean="0"/>
              <a:t>‹N°›</a:t>
            </a:fld>
            <a:endParaRPr lang="fr-FR"/>
          </a:p>
        </p:txBody>
      </p:sp>
    </p:spTree>
    <p:extLst>
      <p:ext uri="{BB962C8B-B14F-4D97-AF65-F5344CB8AC3E}">
        <p14:creationId xmlns:p14="http://schemas.microsoft.com/office/powerpoint/2010/main" val="617755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E3B768-07FF-4296-B0C3-F80A93F0BAC7}" type="datetime1">
              <a:rPr lang="fr-FR" smtClean="0"/>
              <a:t>14/03/2018</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50CD9721-E08F-4DD6-94E9-042800214890}" type="slidenum">
              <a:rPr lang="fr-FR" smtClean="0"/>
              <a:t>‹N°›</a:t>
            </a:fld>
            <a:endParaRPr lang="fr-FR"/>
          </a:p>
        </p:txBody>
      </p:sp>
    </p:spTree>
    <p:extLst>
      <p:ext uri="{BB962C8B-B14F-4D97-AF65-F5344CB8AC3E}">
        <p14:creationId xmlns:p14="http://schemas.microsoft.com/office/powerpoint/2010/main" val="1055510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smtClean="0"/>
              <a:t>Modifiez le style du titre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FE04A482-BCD9-4B35-9242-66CDF67135E5}" type="datetime1">
              <a:rPr lang="fr-FR" smtClean="0"/>
              <a:t>14/03/2018</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0CD9721-E08F-4DD6-94E9-042800214890}" type="slidenum">
              <a:rPr lang="fr-FR" smtClean="0"/>
              <a:t>‹N°›</a:t>
            </a:fld>
            <a:endParaRPr lang="fr-FR"/>
          </a:p>
        </p:txBody>
      </p:sp>
    </p:spTree>
    <p:extLst>
      <p:ext uri="{BB962C8B-B14F-4D97-AF65-F5344CB8AC3E}">
        <p14:creationId xmlns:p14="http://schemas.microsoft.com/office/powerpoint/2010/main" val="677445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07427DE-EB73-49DC-ABDC-85EBF6B661BB}" type="datetime1">
              <a:rPr lang="fr-FR" smtClean="0"/>
              <a:t>14/03/2018</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0CD9721-E08F-4DD6-94E9-042800214890}" type="slidenum">
              <a:rPr lang="fr-FR" smtClean="0"/>
              <a:t>‹N°›</a:t>
            </a:fld>
            <a:endParaRPr lang="fr-FR"/>
          </a:p>
        </p:txBody>
      </p:sp>
    </p:spTree>
    <p:extLst>
      <p:ext uri="{BB962C8B-B14F-4D97-AF65-F5344CB8AC3E}">
        <p14:creationId xmlns:p14="http://schemas.microsoft.com/office/powerpoint/2010/main" val="3391123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044423-83E3-4783-8350-19E99669F7D0}" type="datetime1">
              <a:rPr lang="fr-FR" smtClean="0"/>
              <a:t>14/03/2018</a:t>
            </a:fld>
            <a:endParaRPr lang="fr-F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CD9721-E08F-4DD6-94E9-042800214890}" type="slidenum">
              <a:rPr lang="fr-FR" smtClean="0"/>
              <a:t>‹N°›</a:t>
            </a:fld>
            <a:endParaRPr lang="fr-FR"/>
          </a:p>
        </p:txBody>
      </p:sp>
      <p:pic>
        <p:nvPicPr>
          <p:cNvPr id="7" name="Picture 3"/>
          <p:cNvPicPr>
            <a:picLocks noChangeAspect="1" noChangeArrowheads="1"/>
          </p:cNvPicPr>
          <p:nvPr userDrawn="1"/>
        </p:nvPicPr>
        <p:blipFill>
          <a:blip r:embed="rId13">
            <a:extLst>
              <a:ext uri="{28A0092B-C50C-407E-A947-70E740481C1C}">
                <a14:useLocalDpi xmlns:a14="http://schemas.microsoft.com/office/drawing/2010/main" val="0"/>
              </a:ext>
            </a:extLst>
          </a:blip>
          <a:srcRect r="1073"/>
          <a:stretch>
            <a:fillRect/>
          </a:stretch>
        </p:blipFill>
        <p:spPr bwMode="auto">
          <a:xfrm>
            <a:off x="7997730" y="1818000"/>
            <a:ext cx="1146270" cy="504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Image 7"/>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416616" y="206101"/>
            <a:ext cx="1332000" cy="1035442"/>
          </a:xfrm>
          <a:prstGeom prst="rect">
            <a:avLst/>
          </a:prstGeom>
        </p:spPr>
      </p:pic>
      <p:pic>
        <p:nvPicPr>
          <p:cNvPr id="9" name="Picture 11"/>
          <p:cNvPicPr>
            <a:picLocks noChangeAspect="1" noChangeArrowheads="1"/>
          </p:cNvPicPr>
          <p:nvPr userDrawn="1"/>
        </p:nvPicPr>
        <p:blipFill>
          <a:blip r:embed="rId15">
            <a:extLst>
              <a:ext uri="{28A0092B-C50C-407E-A947-70E740481C1C}">
                <a14:useLocalDpi xmlns:a14="http://schemas.microsoft.com/office/drawing/2010/main" val="0"/>
              </a:ext>
            </a:extLst>
          </a:blip>
          <a:srcRect t="39815"/>
          <a:stretch>
            <a:fillRect/>
          </a:stretch>
        </p:blipFill>
        <p:spPr bwMode="auto">
          <a:xfrm>
            <a:off x="2" y="1818000"/>
            <a:ext cx="370661" cy="50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03565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sage-yevre-auron.fr/" TargetMode="External"/><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51529"/>
            <a:ext cx="7772400" cy="3246939"/>
          </a:xfrm>
        </p:spPr>
        <p:txBody>
          <a:bodyPr anchor="t" anchorCtr="0">
            <a:normAutofit/>
          </a:bodyPr>
          <a:lstStyle/>
          <a:p>
            <a:r>
              <a:rPr lang="fr-FR" altLang="fr-FR" b="1" dirty="0" smtClean="0">
                <a:solidFill>
                  <a:srgbClr val="008EC0"/>
                </a:solidFill>
              </a:rPr>
              <a:t>Bureau de la CLE</a:t>
            </a:r>
            <a:br>
              <a:rPr lang="fr-FR" altLang="fr-FR" b="1" dirty="0" smtClean="0">
                <a:solidFill>
                  <a:srgbClr val="008EC0"/>
                </a:solidFill>
              </a:rPr>
            </a:br>
            <a:r>
              <a:rPr lang="fr-FR" altLang="fr-FR" sz="3200" b="1" dirty="0" smtClean="0">
                <a:solidFill>
                  <a:srgbClr val="00424D"/>
                </a:solidFill>
              </a:rPr>
              <a:t>14 mars 2018</a:t>
            </a:r>
            <a:r>
              <a:rPr lang="fr-FR" altLang="fr-FR" sz="3600" b="1" dirty="0" smtClean="0">
                <a:solidFill>
                  <a:srgbClr val="008EC0"/>
                </a:solidFill>
              </a:rPr>
              <a:t/>
            </a:r>
            <a:br>
              <a:rPr lang="fr-FR" altLang="fr-FR" sz="3600" b="1" dirty="0" smtClean="0">
                <a:solidFill>
                  <a:srgbClr val="008EC0"/>
                </a:solidFill>
              </a:rPr>
            </a:br>
            <a:endParaRPr lang="fr-FR" dirty="0">
              <a:solidFill>
                <a:srgbClr val="008EC0"/>
              </a:solidFill>
            </a:endParaRPr>
          </a:p>
        </p:txBody>
      </p:sp>
      <p:sp>
        <p:nvSpPr>
          <p:cNvPr id="3" name="Sous-titre 2"/>
          <p:cNvSpPr>
            <a:spLocks noGrp="1"/>
          </p:cNvSpPr>
          <p:nvPr>
            <p:ph type="subTitle" idx="1"/>
          </p:nvPr>
        </p:nvSpPr>
        <p:spPr>
          <a:xfrm>
            <a:off x="685800" y="3894084"/>
            <a:ext cx="8162365" cy="2781222"/>
          </a:xfrm>
        </p:spPr>
        <p:txBody>
          <a:bodyPr>
            <a:normAutofit/>
          </a:bodyPr>
          <a:lstStyle/>
          <a:p>
            <a:pPr algn="l">
              <a:lnSpc>
                <a:spcPct val="100000"/>
              </a:lnSpc>
              <a:spcBef>
                <a:spcPct val="0"/>
              </a:spcBef>
              <a:spcAft>
                <a:spcPts val="1200"/>
              </a:spcAft>
            </a:pPr>
            <a:r>
              <a:rPr lang="fr-FR" altLang="fr-FR" sz="2000" b="1" u="sng" dirty="0" smtClean="0">
                <a:solidFill>
                  <a:srgbClr val="00A6D6"/>
                </a:solidFill>
              </a:rPr>
              <a:t>Ordre du jour:</a:t>
            </a:r>
          </a:p>
          <a:p>
            <a:pPr marL="514350" indent="-514350" algn="l">
              <a:lnSpc>
                <a:spcPct val="100000"/>
              </a:lnSpc>
              <a:spcBef>
                <a:spcPct val="0"/>
              </a:spcBef>
              <a:spcAft>
                <a:spcPts val="1800"/>
              </a:spcAft>
              <a:buFont typeface="+mj-lt"/>
              <a:buAutoNum type="romanUcPeriod"/>
            </a:pPr>
            <a:r>
              <a:rPr lang="fr-FR" altLang="fr-FR" sz="2000" dirty="0" smtClean="0">
                <a:solidFill>
                  <a:srgbClr val="00A6D6"/>
                </a:solidFill>
              </a:rPr>
              <a:t>Étude de restauration de la continuité écologique de l’Yèvre aval et de l’</a:t>
            </a:r>
            <a:r>
              <a:rPr lang="fr-FR" altLang="fr-FR" sz="2000" dirty="0" err="1" smtClean="0">
                <a:solidFill>
                  <a:srgbClr val="00A6D6"/>
                </a:solidFill>
              </a:rPr>
              <a:t>Annain</a:t>
            </a:r>
            <a:endParaRPr lang="fr-FR" altLang="fr-FR" sz="2000" dirty="0" smtClean="0">
              <a:solidFill>
                <a:srgbClr val="00A6D6"/>
              </a:solidFill>
            </a:endParaRPr>
          </a:p>
          <a:p>
            <a:pPr marL="514350" indent="-514350" algn="l">
              <a:lnSpc>
                <a:spcPct val="100000"/>
              </a:lnSpc>
              <a:spcBef>
                <a:spcPct val="0"/>
              </a:spcBef>
              <a:spcAft>
                <a:spcPts val="1800"/>
              </a:spcAft>
              <a:buFont typeface="+mj-lt"/>
              <a:buAutoNum type="romanUcPeriod"/>
            </a:pPr>
            <a:r>
              <a:rPr lang="fr-FR" altLang="fr-FR" sz="2000" dirty="0" smtClean="0">
                <a:solidFill>
                  <a:srgbClr val="00A6D6"/>
                </a:solidFill>
              </a:rPr>
              <a:t>Avis – Projet de centrale hydroélectrique au droit du barrage de l’Abattoir à Vierzon</a:t>
            </a:r>
          </a:p>
          <a:p>
            <a:pPr marL="514350" indent="-514350" algn="l">
              <a:lnSpc>
                <a:spcPct val="100000"/>
              </a:lnSpc>
              <a:spcBef>
                <a:spcPct val="0"/>
              </a:spcBef>
              <a:spcAft>
                <a:spcPts val="1800"/>
              </a:spcAft>
              <a:buFont typeface="+mj-lt"/>
              <a:buAutoNum type="romanUcPeriod"/>
            </a:pPr>
            <a:r>
              <a:rPr lang="fr-FR" altLang="fr-FR" sz="2000" dirty="0" smtClean="0">
                <a:solidFill>
                  <a:srgbClr val="00A6D6"/>
                </a:solidFill>
              </a:rPr>
              <a:t>Avis – Aménagement de la ZAC des </a:t>
            </a:r>
            <a:r>
              <a:rPr lang="fr-FR" altLang="fr-FR" sz="2000" dirty="0" err="1" smtClean="0">
                <a:solidFill>
                  <a:srgbClr val="00A6D6"/>
                </a:solidFill>
              </a:rPr>
              <a:t>Breuzes</a:t>
            </a:r>
            <a:r>
              <a:rPr lang="fr-FR" altLang="fr-FR" sz="2000" dirty="0" smtClean="0">
                <a:solidFill>
                  <a:srgbClr val="00A6D6"/>
                </a:solidFill>
              </a:rPr>
              <a:t> à Bourges</a:t>
            </a:r>
          </a:p>
        </p:txBody>
      </p:sp>
    </p:spTree>
    <p:extLst>
      <p:ext uri="{BB962C8B-B14F-4D97-AF65-F5344CB8AC3E}">
        <p14:creationId xmlns:p14="http://schemas.microsoft.com/office/powerpoint/2010/main" val="41951861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43752" y="1460501"/>
            <a:ext cx="8448000" cy="5260976"/>
          </a:xfrm>
        </p:spPr>
        <p:txBody>
          <a:bodyPr>
            <a:normAutofit lnSpcReduction="10000"/>
          </a:bodyPr>
          <a:lstStyle/>
          <a:p>
            <a:pPr marL="0" indent="0">
              <a:spcAft>
                <a:spcPts val="1000"/>
              </a:spcAft>
              <a:buNone/>
            </a:pPr>
            <a:r>
              <a:rPr lang="fr-FR" sz="1800" b="1" u="sng" dirty="0" smtClean="0"/>
              <a:t>Compatibilité avec le SAGE</a:t>
            </a:r>
          </a:p>
          <a:p>
            <a:pPr marL="0" indent="0" algn="just">
              <a:lnSpc>
                <a:spcPct val="110000"/>
              </a:lnSpc>
              <a:spcBef>
                <a:spcPts val="0"/>
              </a:spcBef>
              <a:spcAft>
                <a:spcPts val="1000"/>
              </a:spcAft>
              <a:buNone/>
            </a:pPr>
            <a:r>
              <a:rPr lang="fr-FR" sz="1600" b="1" dirty="0" smtClean="0"/>
              <a:t>Le PAGD </a:t>
            </a:r>
            <a:r>
              <a:rPr lang="fr-FR" sz="1600" dirty="0"/>
              <a:t>de la ressource en eau du SAGE Yèvre Auron fixe des objectifs généraux ; le projet concerne principalement</a:t>
            </a:r>
            <a:r>
              <a:rPr lang="fr-FR" sz="1600" dirty="0" smtClean="0">
                <a:solidFill>
                  <a:schemeClr val="accent6"/>
                </a:solidFill>
              </a:rPr>
              <a:t>:</a:t>
            </a:r>
            <a:r>
              <a:rPr lang="fr-FR" sz="1600" dirty="0">
                <a:solidFill>
                  <a:schemeClr val="accent6"/>
                </a:solidFill>
              </a:rPr>
              <a:t> </a:t>
            </a:r>
          </a:p>
          <a:p>
            <a:pPr marL="0" indent="0" algn="just">
              <a:lnSpc>
                <a:spcPct val="110000"/>
              </a:lnSpc>
              <a:buNone/>
            </a:pPr>
            <a:r>
              <a:rPr lang="fr-FR" sz="1600" u="sng" dirty="0"/>
              <a:t>Objectif 1.4 « optimiser les usages pour réduire les quantités d’eau utilisées et limiter les pertes </a:t>
            </a:r>
            <a:r>
              <a:rPr lang="fr-FR" sz="1600" dirty="0"/>
              <a:t>» et notamment la disposition 1.4.5 « réduire les prélèvements du Canal ». Le </a:t>
            </a:r>
            <a:r>
              <a:rPr lang="fr-FR" sz="1600" dirty="0" smtClean="0"/>
              <a:t>projet vise implicitement cet objectif puisqu’il propose </a:t>
            </a:r>
            <a:r>
              <a:rPr lang="fr-FR" sz="1600" dirty="0"/>
              <a:t>un débit </a:t>
            </a:r>
            <a:r>
              <a:rPr lang="fr-FR" sz="1600" dirty="0" err="1"/>
              <a:t>prélevable</a:t>
            </a:r>
            <a:r>
              <a:rPr lang="fr-FR" sz="1600" dirty="0"/>
              <a:t> par le Canal à Vierzon, le contrôle de ce débit entrant et sa régulation.</a:t>
            </a:r>
          </a:p>
          <a:p>
            <a:pPr marL="0" lvl="0" indent="0" algn="just">
              <a:lnSpc>
                <a:spcPct val="100000"/>
              </a:lnSpc>
              <a:spcBef>
                <a:spcPts val="0"/>
              </a:spcBef>
              <a:buNone/>
            </a:pPr>
            <a:endParaRPr lang="fr-FR" sz="1600" dirty="0">
              <a:solidFill>
                <a:schemeClr val="accent6"/>
              </a:solidFill>
            </a:endParaRPr>
          </a:p>
          <a:p>
            <a:pPr marL="0" indent="0">
              <a:lnSpc>
                <a:spcPct val="110000"/>
              </a:lnSpc>
              <a:buNone/>
            </a:pPr>
            <a:r>
              <a:rPr lang="fr-FR" sz="1600" u="sng" dirty="0"/>
              <a:t>Objectif 4.3 « restaurer la continuité écologique des cours d’eau</a:t>
            </a:r>
            <a:r>
              <a:rPr lang="fr-FR" sz="1600" dirty="0"/>
              <a:t> » et notamment </a:t>
            </a:r>
            <a:r>
              <a:rPr lang="fr-FR" sz="1600" dirty="0" smtClean="0"/>
              <a:t>les dispositions suivantes :</a:t>
            </a:r>
            <a:endParaRPr lang="fr-FR" sz="1600" dirty="0"/>
          </a:p>
          <a:p>
            <a:pPr lvl="0">
              <a:lnSpc>
                <a:spcPct val="110000"/>
              </a:lnSpc>
            </a:pPr>
            <a:r>
              <a:rPr lang="fr-FR" sz="1600" dirty="0"/>
              <a:t>4.3.2 « atteindre l’objectif de réduction des taux d’étagement existant sur le cours d’eau concerné » fixé à 40% pour 2017 sur </a:t>
            </a:r>
            <a:r>
              <a:rPr lang="fr-FR" sz="1600" dirty="0" smtClean="0"/>
              <a:t>cette portion de l’Yèvre</a:t>
            </a:r>
            <a:r>
              <a:rPr lang="fr-FR" sz="1600" dirty="0"/>
              <a:t>. Le projet ne participe </a:t>
            </a:r>
            <a:r>
              <a:rPr lang="fr-FR" sz="1600" dirty="0" smtClean="0"/>
              <a:t>pas </a:t>
            </a:r>
            <a:r>
              <a:rPr lang="fr-FR" sz="1600" dirty="0"/>
              <a:t>à la diminution du taux </a:t>
            </a:r>
            <a:r>
              <a:rPr lang="fr-FR" sz="1600" dirty="0" smtClean="0"/>
              <a:t>d’étagement</a:t>
            </a:r>
          </a:p>
          <a:p>
            <a:pPr lvl="0">
              <a:lnSpc>
                <a:spcPct val="110000"/>
              </a:lnSpc>
            </a:pPr>
            <a:r>
              <a:rPr lang="fr-FR" sz="1600" dirty="0" smtClean="0"/>
              <a:t>4.3.4 </a:t>
            </a:r>
            <a:r>
              <a:rPr lang="fr-FR" sz="1600" dirty="0"/>
              <a:t>« traiter les obstacles à la continuité écologique des cours d’eau » notamment en souhaitant que les pétitionnaires étudient et proposent des solutions de restauration de la continuité écologique. Ainsi, le projet comporte l’aménagement d’une passe à poissons pour répondre à cette problématique.</a:t>
            </a:r>
          </a:p>
        </p:txBody>
      </p:sp>
      <p:sp>
        <p:nvSpPr>
          <p:cNvPr id="4" name="Espace réservé du numéro de diapositive 3"/>
          <p:cNvSpPr>
            <a:spLocks noGrp="1"/>
          </p:cNvSpPr>
          <p:nvPr>
            <p:ph type="sldNum" sz="quarter" idx="12"/>
          </p:nvPr>
        </p:nvSpPr>
        <p:spPr/>
        <p:txBody>
          <a:bodyPr/>
          <a:lstStyle/>
          <a:p>
            <a:fld id="{50CD9721-E08F-4DD6-94E9-042800214890}" type="slidenum">
              <a:rPr lang="fr-FR" smtClean="0"/>
              <a:t>10</a:t>
            </a:fld>
            <a:endParaRPr lang="fr-FR"/>
          </a:p>
        </p:txBody>
      </p:sp>
      <p:sp>
        <p:nvSpPr>
          <p:cNvPr id="5" name="Titre 1"/>
          <p:cNvSpPr txBox="1">
            <a:spLocks/>
          </p:cNvSpPr>
          <p:nvPr/>
        </p:nvSpPr>
        <p:spPr>
          <a:xfrm>
            <a:off x="2067340" y="109632"/>
            <a:ext cx="6448010" cy="1325563"/>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ct val="0"/>
              </a:spcBef>
              <a:buFont typeface="+mj-lt"/>
              <a:buNone/>
              <a:defRPr sz="3200" kern="1200">
                <a:solidFill>
                  <a:schemeClr val="tx1"/>
                </a:solidFill>
                <a:latin typeface="+mj-lt"/>
                <a:ea typeface="+mj-ea"/>
                <a:cs typeface="+mj-cs"/>
              </a:defRPr>
            </a:lvl1pPr>
          </a:lstStyle>
          <a:p>
            <a:pPr marL="857250" indent="-857250">
              <a:buFont typeface="+mj-lt"/>
              <a:buAutoNum type="romanUcPeriod" startAt="2"/>
            </a:pPr>
            <a:r>
              <a:rPr lang="fr-FR" dirty="0" smtClean="0"/>
              <a:t>Avis du bureau de la CLE</a:t>
            </a:r>
            <a:endParaRPr lang="fr-FR" dirty="0"/>
          </a:p>
        </p:txBody>
      </p:sp>
    </p:spTree>
    <p:extLst>
      <p:ext uri="{BB962C8B-B14F-4D97-AF65-F5344CB8AC3E}">
        <p14:creationId xmlns:p14="http://schemas.microsoft.com/office/powerpoint/2010/main" val="953832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7986" y="1692276"/>
            <a:ext cx="8589889" cy="5029200"/>
          </a:xfrm>
        </p:spPr>
        <p:txBody>
          <a:bodyPr>
            <a:normAutofit/>
          </a:bodyPr>
          <a:lstStyle/>
          <a:p>
            <a:pPr marL="0" indent="0" algn="just">
              <a:lnSpc>
                <a:spcPct val="120000"/>
              </a:lnSpc>
              <a:spcBef>
                <a:spcPts val="0"/>
              </a:spcBef>
              <a:buNone/>
            </a:pPr>
            <a:r>
              <a:rPr lang="fr-FR" sz="1800" b="1" dirty="0" smtClean="0"/>
              <a:t>Le </a:t>
            </a:r>
            <a:r>
              <a:rPr lang="fr-FR" sz="1800" b="1" dirty="0"/>
              <a:t>Règlement du SAGE Yèvre-Auron </a:t>
            </a:r>
            <a:r>
              <a:rPr lang="fr-FR" sz="1800" dirty="0"/>
              <a:t>comporte 2</a:t>
            </a:r>
            <a:r>
              <a:rPr lang="fr-FR" sz="1800" dirty="0" smtClean="0"/>
              <a:t> </a:t>
            </a:r>
            <a:r>
              <a:rPr lang="fr-FR" sz="1800" dirty="0"/>
              <a:t>articles qui concernent le </a:t>
            </a:r>
            <a:r>
              <a:rPr lang="fr-FR" sz="1800" dirty="0" smtClean="0"/>
              <a:t>projet</a:t>
            </a:r>
            <a:r>
              <a:rPr lang="fr-FR" sz="1800" dirty="0"/>
              <a:t>:</a:t>
            </a:r>
            <a:endParaRPr lang="fr-FR" sz="1800" dirty="0" smtClean="0"/>
          </a:p>
          <a:p>
            <a:pPr marL="0" indent="0" algn="just">
              <a:lnSpc>
                <a:spcPct val="120000"/>
              </a:lnSpc>
              <a:spcBef>
                <a:spcPts val="0"/>
              </a:spcBef>
              <a:buNone/>
            </a:pPr>
            <a:endParaRPr lang="fr-FR" sz="1600" dirty="0"/>
          </a:p>
          <a:p>
            <a:pPr lvl="0" algn="just">
              <a:lnSpc>
                <a:spcPct val="120000"/>
              </a:lnSpc>
              <a:spcBef>
                <a:spcPts val="600"/>
              </a:spcBef>
            </a:pPr>
            <a:r>
              <a:rPr lang="fr-FR" sz="1600" b="1" dirty="0"/>
              <a:t>Article 6 : «assurer la restitution du débit minimum biologique au droit des ouvrages de prise d’eau des plans d’eau et des biefs de moulin ou canaux »  </a:t>
            </a:r>
            <a:endParaRPr lang="fr-FR" sz="1600" dirty="0"/>
          </a:p>
          <a:p>
            <a:pPr algn="just">
              <a:lnSpc>
                <a:spcPct val="120000"/>
              </a:lnSpc>
              <a:spcBef>
                <a:spcPts val="0"/>
              </a:spcBef>
              <a:buFont typeface="Wingdings" panose="05000000000000000000" pitchFamily="2" charset="2"/>
              <a:buChar char="Ø"/>
            </a:pPr>
            <a:r>
              <a:rPr lang="fr-FR" sz="1600" i="1" dirty="0"/>
              <a:t>C</a:t>
            </a:r>
            <a:r>
              <a:rPr lang="fr-FR" sz="1600" i="1" dirty="0" smtClean="0"/>
              <a:t>ette </a:t>
            </a:r>
            <a:r>
              <a:rPr lang="fr-FR" sz="1600" i="1" dirty="0"/>
              <a:t>disposition a bien été prise en compte avec la proposition d’un débit réservé et de l’établissement d’un règlement d’eau pour l’ouvrage </a:t>
            </a:r>
          </a:p>
          <a:p>
            <a:pPr algn="just">
              <a:lnSpc>
                <a:spcPct val="120000"/>
              </a:lnSpc>
              <a:spcBef>
                <a:spcPts val="0"/>
              </a:spcBef>
              <a:buFont typeface="Wingdings" panose="05000000000000000000" pitchFamily="2" charset="2"/>
              <a:buChar char="Ø"/>
            </a:pPr>
            <a:endParaRPr lang="fr-FR" sz="1600" dirty="0"/>
          </a:p>
        </p:txBody>
      </p:sp>
      <p:sp>
        <p:nvSpPr>
          <p:cNvPr id="4" name="Espace réservé du numéro de diapositive 3"/>
          <p:cNvSpPr>
            <a:spLocks noGrp="1"/>
          </p:cNvSpPr>
          <p:nvPr>
            <p:ph type="sldNum" sz="quarter" idx="12"/>
          </p:nvPr>
        </p:nvSpPr>
        <p:spPr/>
        <p:txBody>
          <a:bodyPr/>
          <a:lstStyle/>
          <a:p>
            <a:fld id="{50CD9721-E08F-4DD6-94E9-042800214890}" type="slidenum">
              <a:rPr lang="fr-FR" smtClean="0"/>
              <a:t>11</a:t>
            </a:fld>
            <a:endParaRPr lang="fr-FR" dirty="0"/>
          </a:p>
        </p:txBody>
      </p:sp>
      <p:grpSp>
        <p:nvGrpSpPr>
          <p:cNvPr id="7" name="Groupe 6"/>
          <p:cNvGrpSpPr/>
          <p:nvPr/>
        </p:nvGrpSpPr>
        <p:grpSpPr>
          <a:xfrm>
            <a:off x="1119353" y="4359836"/>
            <a:ext cx="6660000" cy="2361640"/>
            <a:chOff x="1072056" y="4496360"/>
            <a:chExt cx="6660000" cy="2361640"/>
          </a:xfrm>
        </p:grpSpPr>
        <p:pic>
          <p:nvPicPr>
            <p:cNvPr id="2" name="Image 1"/>
            <p:cNvPicPr>
              <a:picLocks noChangeAspect="1"/>
            </p:cNvPicPr>
            <p:nvPr/>
          </p:nvPicPr>
          <p:blipFill>
            <a:blip r:embed="rId3"/>
            <a:stretch>
              <a:fillRect/>
            </a:stretch>
          </p:blipFill>
          <p:spPr>
            <a:xfrm>
              <a:off x="1072056" y="4496360"/>
              <a:ext cx="6660000" cy="484238"/>
            </a:xfrm>
            <a:prstGeom prst="rect">
              <a:avLst/>
            </a:prstGeom>
            <a:ln>
              <a:noFill/>
            </a:ln>
          </p:spPr>
          <p:style>
            <a:lnRef idx="2">
              <a:schemeClr val="dk1"/>
            </a:lnRef>
            <a:fillRef idx="1">
              <a:schemeClr val="lt1"/>
            </a:fillRef>
            <a:effectRef idx="0">
              <a:schemeClr val="dk1"/>
            </a:effectRef>
            <a:fontRef idx="minor">
              <a:schemeClr val="dk1"/>
            </a:fontRef>
          </p:style>
        </p:pic>
        <p:pic>
          <p:nvPicPr>
            <p:cNvPr id="5" name="Image 4"/>
            <p:cNvPicPr>
              <a:picLocks noChangeAspect="1"/>
            </p:cNvPicPr>
            <p:nvPr/>
          </p:nvPicPr>
          <p:blipFill>
            <a:blip r:embed="rId4"/>
            <a:stretch>
              <a:fillRect/>
            </a:stretch>
          </p:blipFill>
          <p:spPr>
            <a:xfrm>
              <a:off x="1072056" y="4918162"/>
              <a:ext cx="6660000" cy="1939838"/>
            </a:xfrm>
            <a:prstGeom prst="rect">
              <a:avLst/>
            </a:prstGeom>
            <a:ln>
              <a:noFill/>
            </a:ln>
          </p:spPr>
          <p:style>
            <a:lnRef idx="2">
              <a:schemeClr val="dk1"/>
            </a:lnRef>
            <a:fillRef idx="1">
              <a:schemeClr val="lt1"/>
            </a:fillRef>
            <a:effectRef idx="0">
              <a:schemeClr val="dk1"/>
            </a:effectRef>
            <a:fontRef idx="minor">
              <a:schemeClr val="dk1"/>
            </a:fontRef>
          </p:style>
        </p:pic>
      </p:grpSp>
      <p:sp>
        <p:nvSpPr>
          <p:cNvPr id="8" name="Titre 1"/>
          <p:cNvSpPr txBox="1">
            <a:spLocks/>
          </p:cNvSpPr>
          <p:nvPr/>
        </p:nvSpPr>
        <p:spPr>
          <a:xfrm>
            <a:off x="2067340" y="109632"/>
            <a:ext cx="6448010" cy="1325563"/>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ct val="0"/>
              </a:spcBef>
              <a:buFont typeface="+mj-lt"/>
              <a:buNone/>
              <a:defRPr sz="3200" kern="1200">
                <a:solidFill>
                  <a:schemeClr val="tx1"/>
                </a:solidFill>
                <a:latin typeface="+mj-lt"/>
                <a:ea typeface="+mj-ea"/>
                <a:cs typeface="+mj-cs"/>
              </a:defRPr>
            </a:lvl1pPr>
          </a:lstStyle>
          <a:p>
            <a:pPr marL="857250" indent="-857250">
              <a:buFont typeface="+mj-lt"/>
              <a:buAutoNum type="romanUcPeriod" startAt="2"/>
            </a:pPr>
            <a:r>
              <a:rPr lang="fr-FR" dirty="0" smtClean="0"/>
              <a:t>Avis du bureau de la CLE</a:t>
            </a:r>
            <a:endParaRPr lang="fr-FR" dirty="0"/>
          </a:p>
        </p:txBody>
      </p:sp>
    </p:spTree>
    <p:extLst>
      <p:ext uri="{BB962C8B-B14F-4D97-AF65-F5344CB8AC3E}">
        <p14:creationId xmlns:p14="http://schemas.microsoft.com/office/powerpoint/2010/main" val="4156997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100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0" presetClass="entr" presetSubtype="0" fill="hold" nodeType="withEffect">
                                  <p:stCondLst>
                                    <p:cond delay="100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7987" y="1828800"/>
            <a:ext cx="8589889" cy="5029200"/>
          </a:xfrm>
        </p:spPr>
        <p:txBody>
          <a:bodyPr>
            <a:normAutofit/>
          </a:bodyPr>
          <a:lstStyle/>
          <a:p>
            <a:pPr lvl="0" algn="just">
              <a:lnSpc>
                <a:spcPct val="120000"/>
              </a:lnSpc>
              <a:spcBef>
                <a:spcPts val="0"/>
              </a:spcBef>
            </a:pPr>
            <a:r>
              <a:rPr lang="fr-FR" sz="1600" b="1" dirty="0" smtClean="0"/>
              <a:t>Article </a:t>
            </a:r>
            <a:r>
              <a:rPr lang="fr-FR" sz="1600" b="1" dirty="0"/>
              <a:t>9 : « préserver l’intégrité du lit mineur des cours d’eau </a:t>
            </a:r>
            <a:r>
              <a:rPr lang="fr-FR" sz="1600" b="1" dirty="0" smtClean="0"/>
              <a:t>» </a:t>
            </a:r>
            <a:r>
              <a:rPr lang="fr-FR" sz="1600" dirty="0" smtClean="0"/>
              <a:t>Autorisation de </a:t>
            </a:r>
            <a:r>
              <a:rPr lang="fr-FR" sz="1600" u="sng" dirty="0" smtClean="0"/>
              <a:t>modification du profil</a:t>
            </a:r>
            <a:r>
              <a:rPr lang="fr-FR" sz="1600" dirty="0" smtClean="0"/>
              <a:t>, couverture, </a:t>
            </a:r>
            <a:r>
              <a:rPr lang="fr-FR" sz="1600" u="sng" dirty="0" smtClean="0"/>
              <a:t>curage</a:t>
            </a:r>
            <a:r>
              <a:rPr lang="fr-FR" sz="1600" dirty="0" smtClean="0"/>
              <a:t> de cours d’eau ou remblai en lit majeur seulement pour des opérations déclarées d’utilité publique ou présentant un caractère d’intérêt général ou d’urgence ou dont l’intérêt est démontré pour l’atteinte du bon état des cours d’eau.</a:t>
            </a:r>
            <a:endParaRPr lang="fr-FR" sz="1600" dirty="0"/>
          </a:p>
          <a:p>
            <a:pPr algn="just">
              <a:lnSpc>
                <a:spcPct val="120000"/>
              </a:lnSpc>
              <a:spcBef>
                <a:spcPts val="0"/>
              </a:spcBef>
              <a:buFont typeface="Wingdings" panose="05000000000000000000" pitchFamily="2" charset="2"/>
              <a:buChar char="Ø"/>
            </a:pPr>
            <a:r>
              <a:rPr lang="fr-FR" sz="1600" i="1" dirty="0" smtClean="0"/>
              <a:t>L‘installation de la passe et de la turbine induisent une modification du profil en travers (rive droite) et un curage avec réinjection des matériaux en aval.</a:t>
            </a:r>
          </a:p>
          <a:p>
            <a:pPr algn="just">
              <a:lnSpc>
                <a:spcPct val="120000"/>
              </a:lnSpc>
              <a:spcBef>
                <a:spcPts val="0"/>
              </a:spcBef>
              <a:buFont typeface="Wingdings" panose="05000000000000000000" pitchFamily="2" charset="2"/>
              <a:buChar char="Ø"/>
            </a:pPr>
            <a:r>
              <a:rPr lang="fr-FR" sz="1600" i="1" dirty="0" smtClean="0"/>
              <a:t>Le projet permettra d’améliorer les conditions de continuité piscicole du bassin.   </a:t>
            </a:r>
            <a:endParaRPr lang="fr-FR" sz="1600" i="1" dirty="0"/>
          </a:p>
        </p:txBody>
      </p:sp>
      <p:sp>
        <p:nvSpPr>
          <p:cNvPr id="4" name="Espace réservé du numéro de diapositive 3"/>
          <p:cNvSpPr>
            <a:spLocks noGrp="1"/>
          </p:cNvSpPr>
          <p:nvPr>
            <p:ph type="sldNum" sz="quarter" idx="12"/>
          </p:nvPr>
        </p:nvSpPr>
        <p:spPr/>
        <p:txBody>
          <a:bodyPr/>
          <a:lstStyle/>
          <a:p>
            <a:fld id="{50CD9721-E08F-4DD6-94E9-042800214890}" type="slidenum">
              <a:rPr lang="fr-FR" smtClean="0"/>
              <a:t>12</a:t>
            </a:fld>
            <a:endParaRPr lang="fr-FR" dirty="0"/>
          </a:p>
        </p:txBody>
      </p:sp>
      <p:pic>
        <p:nvPicPr>
          <p:cNvPr id="2" name="Image 1"/>
          <p:cNvPicPr>
            <a:picLocks noChangeAspect="1"/>
          </p:cNvPicPr>
          <p:nvPr/>
        </p:nvPicPr>
        <p:blipFill rotWithShape="1">
          <a:blip r:embed="rId3"/>
          <a:srcRect t="3851" r="3852" b="12252"/>
          <a:stretch/>
        </p:blipFill>
        <p:spPr>
          <a:xfrm>
            <a:off x="2837819" y="4346312"/>
            <a:ext cx="3620131" cy="237516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7" name="ZoneTexte 6"/>
          <p:cNvSpPr txBox="1"/>
          <p:nvPr/>
        </p:nvSpPr>
        <p:spPr>
          <a:xfrm>
            <a:off x="6667829" y="6094741"/>
            <a:ext cx="1734207" cy="52322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sz="1400" i="1" dirty="0" smtClean="0"/>
              <a:t>Extrait DAE p.228</a:t>
            </a:r>
            <a:endParaRPr lang="fr-FR" sz="1400" i="1" dirty="0"/>
          </a:p>
        </p:txBody>
      </p:sp>
      <p:sp>
        <p:nvSpPr>
          <p:cNvPr id="8" name="Titre 1"/>
          <p:cNvSpPr txBox="1">
            <a:spLocks/>
          </p:cNvSpPr>
          <p:nvPr/>
        </p:nvSpPr>
        <p:spPr>
          <a:xfrm>
            <a:off x="2067340" y="109632"/>
            <a:ext cx="6448010" cy="1325563"/>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ct val="0"/>
              </a:spcBef>
              <a:buFont typeface="+mj-lt"/>
              <a:buNone/>
              <a:defRPr sz="3200" kern="1200">
                <a:solidFill>
                  <a:schemeClr val="tx1"/>
                </a:solidFill>
                <a:latin typeface="+mj-lt"/>
                <a:ea typeface="+mj-ea"/>
                <a:cs typeface="+mj-cs"/>
              </a:defRPr>
            </a:lvl1pPr>
          </a:lstStyle>
          <a:p>
            <a:pPr marL="857250" indent="-857250">
              <a:buFont typeface="+mj-lt"/>
              <a:buAutoNum type="romanUcPeriod" startAt="2"/>
            </a:pPr>
            <a:r>
              <a:rPr lang="fr-FR" dirty="0" smtClean="0"/>
              <a:t>Avis du bureau de la CLE</a:t>
            </a:r>
            <a:endParaRPr lang="fr-FR" dirty="0"/>
          </a:p>
        </p:txBody>
      </p:sp>
    </p:spTree>
    <p:extLst>
      <p:ext uri="{BB962C8B-B14F-4D97-AF65-F5344CB8AC3E}">
        <p14:creationId xmlns:p14="http://schemas.microsoft.com/office/powerpoint/2010/main" val="4122170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80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80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0" presetClass="entr" presetSubtype="0" fill="hold" nodeType="withEffect">
                                  <p:stCondLst>
                                    <p:cond delay="80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par>
                                <p:cTn id="14" presetID="10" presetClass="entr" presetSubtype="0" fill="hold" grpId="0" nodeType="withEffect">
                                  <p:stCondLst>
                                    <p:cond delay="80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43754" y="1460500"/>
            <a:ext cx="1750800" cy="369332"/>
          </a:xfrm>
          <a:prstGeom prst="rect">
            <a:avLst/>
          </a:prstGeom>
        </p:spPr>
        <p:txBody>
          <a:bodyPr wrap="none">
            <a:spAutoFit/>
          </a:bodyPr>
          <a:lstStyle/>
          <a:p>
            <a:r>
              <a:rPr lang="fr-FR" b="1" u="sng" dirty="0" smtClean="0"/>
              <a:t>Proposition </a:t>
            </a:r>
            <a:endParaRPr lang="fr-FR" b="1" u="sng" dirty="0"/>
          </a:p>
        </p:txBody>
      </p:sp>
      <p:sp>
        <p:nvSpPr>
          <p:cNvPr id="4" name="Espace réservé du numéro de diapositive 3"/>
          <p:cNvSpPr>
            <a:spLocks noGrp="1"/>
          </p:cNvSpPr>
          <p:nvPr>
            <p:ph type="sldNum" sz="quarter" idx="12"/>
          </p:nvPr>
        </p:nvSpPr>
        <p:spPr/>
        <p:txBody>
          <a:bodyPr/>
          <a:lstStyle/>
          <a:p>
            <a:fld id="{50CD9721-E08F-4DD6-94E9-042800214890}" type="slidenum">
              <a:rPr lang="fr-FR" smtClean="0"/>
              <a:t>13</a:t>
            </a:fld>
            <a:endParaRPr lang="fr-FR"/>
          </a:p>
        </p:txBody>
      </p:sp>
      <p:sp>
        <p:nvSpPr>
          <p:cNvPr id="7" name="Titre 1"/>
          <p:cNvSpPr txBox="1">
            <a:spLocks/>
          </p:cNvSpPr>
          <p:nvPr/>
        </p:nvSpPr>
        <p:spPr>
          <a:xfrm>
            <a:off x="2067340" y="109632"/>
            <a:ext cx="6448010" cy="1325563"/>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ct val="0"/>
              </a:spcBef>
              <a:buFont typeface="+mj-lt"/>
              <a:buNone/>
              <a:defRPr sz="3200" kern="1200">
                <a:solidFill>
                  <a:schemeClr val="tx1"/>
                </a:solidFill>
                <a:latin typeface="+mj-lt"/>
                <a:ea typeface="+mj-ea"/>
                <a:cs typeface="+mj-cs"/>
              </a:defRPr>
            </a:lvl1pPr>
          </a:lstStyle>
          <a:p>
            <a:pPr marL="857250" indent="-857250">
              <a:buFont typeface="+mj-lt"/>
              <a:buAutoNum type="romanUcPeriod" startAt="2"/>
            </a:pPr>
            <a:r>
              <a:rPr lang="fr-FR" dirty="0" smtClean="0"/>
              <a:t>Avis du bureau de la CLE</a:t>
            </a:r>
            <a:endParaRPr lang="fr-FR" dirty="0"/>
          </a:p>
        </p:txBody>
      </p:sp>
      <p:sp>
        <p:nvSpPr>
          <p:cNvPr id="8"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3" name="Espace réservé du contenu 2"/>
          <p:cNvSpPr>
            <a:spLocks noGrp="1"/>
          </p:cNvSpPr>
          <p:nvPr>
            <p:ph idx="1"/>
          </p:nvPr>
        </p:nvSpPr>
        <p:spPr>
          <a:xfrm>
            <a:off x="94593" y="109631"/>
            <a:ext cx="8939048" cy="7363223"/>
          </a:xfrm>
          <a:ln w="28575">
            <a:solidFill>
              <a:srgbClr val="00424D"/>
            </a:solidFill>
          </a:ln>
          <a:effectLst>
            <a:outerShdw blurRad="50800" dist="38100" dir="8100000" algn="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a:noAutofit/>
          </a:bodyPr>
          <a:lstStyle/>
          <a:p>
            <a:pPr marL="0" indent="0" algn="just">
              <a:lnSpc>
                <a:spcPct val="100000"/>
              </a:lnSpc>
              <a:spcBef>
                <a:spcPts val="600"/>
              </a:spcBef>
              <a:buNone/>
            </a:pPr>
            <a:r>
              <a:rPr lang="fr-FR" sz="1700" dirty="0"/>
              <a:t>Le projet semble bien prendre en compte les contraintes d’usage, </a:t>
            </a:r>
            <a:r>
              <a:rPr lang="fr-FR" sz="1700" dirty="0" smtClean="0"/>
              <a:t>d’hydraulique </a:t>
            </a:r>
            <a:r>
              <a:rPr lang="fr-FR" sz="1700" dirty="0"/>
              <a:t>ainsi que les enjeux environnementaux. L’aménagement d’une passe à poissons au droit du barrage de l’Abattoir permettra d’améliorer les conditions de continuité piscicole de l’ensemble du bassin de l’Yèvre puisque cet ouvrage est situé à son extrémité aval. </a:t>
            </a:r>
            <a:endParaRPr lang="fr-FR" sz="1700" dirty="0" smtClean="0"/>
          </a:p>
          <a:p>
            <a:pPr marL="0" indent="0" algn="just">
              <a:lnSpc>
                <a:spcPct val="100000"/>
              </a:lnSpc>
              <a:spcBef>
                <a:spcPts val="600"/>
              </a:spcBef>
              <a:buNone/>
            </a:pPr>
            <a:endParaRPr lang="fr-FR" sz="1700" dirty="0"/>
          </a:p>
          <a:p>
            <a:pPr marL="0" lvl="0" indent="0" algn="just" eaLnBrk="0" fontAlgn="base" hangingPunct="0">
              <a:lnSpc>
                <a:spcPct val="100000"/>
              </a:lnSpc>
              <a:spcBef>
                <a:spcPts val="600"/>
              </a:spcBef>
              <a:spcAft>
                <a:spcPct val="0"/>
              </a:spcAft>
              <a:buClrTx/>
              <a:buNone/>
            </a:pPr>
            <a:r>
              <a:rPr lang="fr-FR" altLang="fr-FR" sz="1700" dirty="0" smtClean="0">
                <a:solidFill>
                  <a:schemeClr val="tx1"/>
                </a:solidFill>
                <a:ea typeface="Times New Roman" panose="02020603050405020304" pitchFamily="18" charset="0"/>
                <a:cs typeface="Arial" panose="020B0604020202020204" pitchFamily="34" charset="0"/>
              </a:rPr>
              <a:t>Le </a:t>
            </a:r>
            <a:r>
              <a:rPr lang="fr-FR" altLang="fr-FR" sz="1700" dirty="0">
                <a:solidFill>
                  <a:schemeClr val="tx1"/>
                </a:solidFill>
                <a:ea typeface="Times New Roman" panose="02020603050405020304" pitchFamily="18" charset="0"/>
                <a:cs typeface="Arial" panose="020B0604020202020204" pitchFamily="34" charset="0"/>
              </a:rPr>
              <a:t>projet semblant compatible avec le PAGD et le règlement du SAGE Yèvre-Auron, il est proposé d’émettre </a:t>
            </a:r>
            <a:r>
              <a:rPr lang="fr-FR" altLang="fr-FR" sz="1700" b="1" dirty="0">
                <a:solidFill>
                  <a:schemeClr val="tx1"/>
                </a:solidFill>
                <a:ea typeface="Times New Roman" panose="02020603050405020304" pitchFamily="18" charset="0"/>
                <a:cs typeface="Arial" panose="020B0604020202020204" pitchFamily="34" charset="0"/>
              </a:rPr>
              <a:t>un avis favorable </a:t>
            </a:r>
            <a:r>
              <a:rPr lang="fr-FR" altLang="fr-FR" sz="1700" dirty="0">
                <a:solidFill>
                  <a:schemeClr val="tx1"/>
                </a:solidFill>
                <a:ea typeface="Times New Roman" panose="02020603050405020304" pitchFamily="18" charset="0"/>
                <a:cs typeface="Arial" panose="020B0604020202020204" pitchFamily="34" charset="0"/>
              </a:rPr>
              <a:t>sur le dossier de demande d’Autorisation </a:t>
            </a:r>
            <a:r>
              <a:rPr lang="fr-FR" altLang="fr-FR" sz="1700" b="1" dirty="0">
                <a:solidFill>
                  <a:schemeClr val="tx1"/>
                </a:solidFill>
                <a:ea typeface="Times New Roman" panose="02020603050405020304" pitchFamily="18" charset="0"/>
                <a:cs typeface="Arial" panose="020B0604020202020204" pitchFamily="34" charset="0"/>
              </a:rPr>
              <a:t>sous </a:t>
            </a:r>
            <a:r>
              <a:rPr lang="fr-FR" altLang="fr-FR" sz="1700" b="1" dirty="0" smtClean="0">
                <a:solidFill>
                  <a:schemeClr val="tx1"/>
                </a:solidFill>
                <a:ea typeface="Times New Roman" panose="02020603050405020304" pitchFamily="18" charset="0"/>
                <a:cs typeface="Arial" panose="020B0604020202020204" pitchFamily="34" charset="0"/>
              </a:rPr>
              <a:t>réserve:</a:t>
            </a:r>
            <a:endParaRPr lang="fr-FR" altLang="fr-FR" sz="1700" b="1" dirty="0">
              <a:solidFill>
                <a:schemeClr val="tx1"/>
              </a:solidFill>
            </a:endParaRPr>
          </a:p>
          <a:p>
            <a:pPr algn="just" fontAlgn="base">
              <a:lnSpc>
                <a:spcPct val="100000"/>
              </a:lnSpc>
              <a:spcBef>
                <a:spcPts val="600"/>
              </a:spcBef>
              <a:spcAft>
                <a:spcPct val="0"/>
              </a:spcAft>
            </a:pPr>
            <a:r>
              <a:rPr lang="fr-FR" altLang="fr-FR" sz="1700" dirty="0">
                <a:solidFill>
                  <a:schemeClr val="tx1"/>
                </a:solidFill>
              </a:rPr>
              <a:t>d’apporter des précisions sur les méthodes de calcul pour l’obtention du module de l’Yèvre au droit du barrage de l’Abattoir dont découle la proposition de débit réservé.</a:t>
            </a:r>
          </a:p>
          <a:p>
            <a:pPr algn="just" fontAlgn="base">
              <a:lnSpc>
                <a:spcPct val="100000"/>
              </a:lnSpc>
              <a:spcBef>
                <a:spcPts val="600"/>
              </a:spcBef>
              <a:spcAft>
                <a:spcPct val="0"/>
              </a:spcAft>
            </a:pPr>
            <a:r>
              <a:rPr lang="fr-FR" altLang="fr-FR" sz="1700" dirty="0">
                <a:solidFill>
                  <a:schemeClr val="tx1"/>
                </a:solidFill>
              </a:rPr>
              <a:t>de la réinjection de l’ensemble des sédiments extraits conformes aux seuils de teneur en polluants</a:t>
            </a:r>
            <a:r>
              <a:rPr lang="fr-FR" altLang="fr-FR" sz="1700" dirty="0" smtClean="0">
                <a:solidFill>
                  <a:schemeClr val="tx1"/>
                </a:solidFill>
              </a:rPr>
              <a:t>.</a:t>
            </a:r>
          </a:p>
          <a:p>
            <a:pPr marL="0" indent="0" algn="just" fontAlgn="base">
              <a:lnSpc>
                <a:spcPct val="100000"/>
              </a:lnSpc>
              <a:spcBef>
                <a:spcPts val="600"/>
              </a:spcBef>
              <a:spcAft>
                <a:spcPct val="0"/>
              </a:spcAft>
              <a:buNone/>
            </a:pPr>
            <a:endParaRPr lang="fr-FR" altLang="fr-FR" sz="1700" dirty="0">
              <a:solidFill>
                <a:schemeClr val="tx1"/>
              </a:solidFill>
            </a:endParaRPr>
          </a:p>
          <a:p>
            <a:pPr marL="0" indent="0" algn="just">
              <a:lnSpc>
                <a:spcPct val="100000"/>
              </a:lnSpc>
              <a:spcBef>
                <a:spcPts val="600"/>
              </a:spcBef>
              <a:buNone/>
            </a:pPr>
            <a:r>
              <a:rPr lang="fr-FR" sz="1700" dirty="0"/>
              <a:t>Par ailleurs la CLE </a:t>
            </a:r>
            <a:r>
              <a:rPr lang="fr-FR" sz="1700" b="1" dirty="0"/>
              <a:t>recommande </a:t>
            </a:r>
            <a:r>
              <a:rPr lang="fr-FR" sz="1700" dirty="0"/>
              <a:t>:</a:t>
            </a:r>
          </a:p>
          <a:p>
            <a:pPr algn="just">
              <a:lnSpc>
                <a:spcPct val="100000"/>
              </a:lnSpc>
              <a:spcBef>
                <a:spcPts val="600"/>
              </a:spcBef>
            </a:pPr>
            <a:r>
              <a:rPr lang="fr-FR" sz="1700" dirty="0"/>
              <a:t>plus de précision sur les méthodes d’obtention des débits utilisées dans l’ensemble du </a:t>
            </a:r>
            <a:r>
              <a:rPr lang="fr-FR" sz="1700" dirty="0" smtClean="0"/>
              <a:t>dossier, notamment celui affecté au Canal de Berry;</a:t>
            </a:r>
            <a:endParaRPr lang="fr-FR" sz="1700" dirty="0"/>
          </a:p>
          <a:p>
            <a:pPr algn="just">
              <a:lnSpc>
                <a:spcPct val="100000"/>
              </a:lnSpc>
              <a:spcBef>
                <a:spcPts val="600"/>
              </a:spcBef>
            </a:pPr>
            <a:r>
              <a:rPr lang="fr-FR" sz="1700" dirty="0"/>
              <a:t>que les bassins de retournement de la passe à poissons ne présentes pas d’angle </a:t>
            </a:r>
            <a:r>
              <a:rPr lang="fr-FR" sz="1700" dirty="0" smtClean="0"/>
              <a:t>droit;</a:t>
            </a:r>
            <a:endParaRPr lang="fr-FR" sz="1700" dirty="0"/>
          </a:p>
          <a:p>
            <a:pPr algn="just">
              <a:lnSpc>
                <a:spcPct val="100000"/>
              </a:lnSpc>
              <a:spcBef>
                <a:spcPts val="600"/>
              </a:spcBef>
            </a:pPr>
            <a:r>
              <a:rPr lang="fr-FR" sz="1700" dirty="0"/>
              <a:t>que le projet de règlement d’eau intègre un article sur l’entretien et la surveillance du dispositif de franchissement </a:t>
            </a:r>
            <a:r>
              <a:rPr lang="fr-FR" sz="1700" dirty="0" smtClean="0"/>
              <a:t>piscicole;</a:t>
            </a:r>
          </a:p>
          <a:p>
            <a:pPr algn="just">
              <a:lnSpc>
                <a:spcPct val="100000"/>
              </a:lnSpc>
              <a:spcBef>
                <a:spcPts val="600"/>
              </a:spcBef>
            </a:pPr>
            <a:r>
              <a:rPr lang="fr-FR" sz="1700" dirty="0" smtClean="0"/>
              <a:t>De préciser les moyens d’évaluation de l’efficacité du dispositif de franchissement piscicole.</a:t>
            </a:r>
            <a:r>
              <a:rPr lang="fr-FR" sz="1700" dirty="0" smtClean="0"/>
              <a:t> </a:t>
            </a:r>
            <a:endParaRPr lang="fr-FR" sz="1700" dirty="0"/>
          </a:p>
          <a:p>
            <a:pPr marL="0" lvl="0" indent="0" algn="just" eaLnBrk="0" fontAlgn="base" hangingPunct="0">
              <a:lnSpc>
                <a:spcPct val="100000"/>
              </a:lnSpc>
              <a:spcBef>
                <a:spcPct val="0"/>
              </a:spcBef>
              <a:spcAft>
                <a:spcPct val="0"/>
              </a:spcAft>
              <a:buClrTx/>
              <a:buFontTx/>
              <a:buChar char="•"/>
            </a:pPr>
            <a:endParaRPr lang="fr-FR" altLang="fr-FR" sz="1600" dirty="0">
              <a:solidFill>
                <a:schemeClr val="tx1"/>
              </a:solidFill>
              <a:latin typeface="Arial" panose="020B0604020202020204" pitchFamily="34" charset="0"/>
            </a:endParaRPr>
          </a:p>
        </p:txBody>
      </p:sp>
    </p:spTree>
    <p:extLst>
      <p:ext uri="{BB962C8B-B14F-4D97-AF65-F5344CB8AC3E}">
        <p14:creationId xmlns:p14="http://schemas.microsoft.com/office/powerpoint/2010/main" val="516412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uiExpand="1"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67340" y="109632"/>
            <a:ext cx="6448010" cy="1325563"/>
          </a:xfrm>
        </p:spPr>
        <p:txBody>
          <a:bodyPr>
            <a:normAutofit/>
          </a:bodyPr>
          <a:lstStyle/>
          <a:p>
            <a:pPr marL="857250" indent="-857250">
              <a:buFont typeface="+mj-lt"/>
              <a:buAutoNum type="romanUcPeriod" startAt="3"/>
            </a:pPr>
            <a:r>
              <a:rPr lang="fr-FR" dirty="0" smtClean="0"/>
              <a:t>Avis du bureau de la CLE</a:t>
            </a:r>
            <a:endParaRPr lang="fr-FR" dirty="0"/>
          </a:p>
        </p:txBody>
      </p:sp>
      <p:sp>
        <p:nvSpPr>
          <p:cNvPr id="3" name="Espace réservé du contenu 2"/>
          <p:cNvSpPr>
            <a:spLocks noGrp="1"/>
          </p:cNvSpPr>
          <p:nvPr>
            <p:ph idx="1"/>
          </p:nvPr>
        </p:nvSpPr>
        <p:spPr>
          <a:xfrm>
            <a:off x="628650" y="1825625"/>
            <a:ext cx="8310398" cy="4351338"/>
          </a:xfrm>
        </p:spPr>
        <p:txBody>
          <a:bodyPr/>
          <a:lstStyle/>
          <a:p>
            <a:pPr marL="0" indent="0">
              <a:lnSpc>
                <a:spcPct val="100000"/>
              </a:lnSpc>
              <a:buNone/>
            </a:pPr>
            <a:r>
              <a:rPr lang="fr-FR" sz="2000" b="1" u="sng" dirty="0" smtClean="0"/>
              <a:t>Zone d’aménagement concertée des </a:t>
            </a:r>
            <a:r>
              <a:rPr lang="fr-FR" sz="2000" b="1" u="sng" dirty="0" err="1" smtClean="0"/>
              <a:t>Breuzes</a:t>
            </a:r>
            <a:r>
              <a:rPr lang="fr-FR" sz="2000" b="1" u="sng" dirty="0" smtClean="0"/>
              <a:t> - Bourges</a:t>
            </a:r>
            <a:endParaRPr lang="fr-FR" sz="2000" b="1" u="sng" dirty="0"/>
          </a:p>
          <a:p>
            <a:pPr>
              <a:lnSpc>
                <a:spcPct val="100000"/>
              </a:lnSpc>
            </a:pPr>
            <a:endParaRPr lang="fr-FR" sz="2000" dirty="0" smtClean="0">
              <a:solidFill>
                <a:srgbClr val="FF0000"/>
              </a:solidFill>
            </a:endParaRPr>
          </a:p>
          <a:p>
            <a:pPr marL="0" indent="0" algn="ctr">
              <a:buNone/>
            </a:pPr>
            <a:r>
              <a:rPr lang="fr-FR" sz="2000" i="1" dirty="0" smtClean="0"/>
              <a:t>Présentation par la SEM </a:t>
            </a:r>
            <a:r>
              <a:rPr lang="fr-FR" sz="2000" i="1" dirty="0" err="1" smtClean="0"/>
              <a:t>Territoria</a:t>
            </a:r>
            <a:endParaRPr lang="fr-FR" sz="2000" i="1" dirty="0" smtClean="0"/>
          </a:p>
          <a:p>
            <a:pPr marL="0" indent="0" algn="ctr">
              <a:buNone/>
            </a:pPr>
            <a:r>
              <a:rPr lang="fr-FR" sz="1800" i="1" dirty="0" smtClean="0"/>
              <a:t>Emilie RONDEAU – chargée d’opération</a:t>
            </a:r>
          </a:p>
          <a:p>
            <a:pPr marL="0" indent="0" algn="ctr">
              <a:buNone/>
            </a:pPr>
            <a:endParaRPr lang="fr-FR" sz="1800" i="1" dirty="0" smtClean="0"/>
          </a:p>
          <a:p>
            <a:pPr marL="0" indent="0" algn="ctr">
              <a:buNone/>
            </a:pPr>
            <a:endParaRPr lang="fr-FR" dirty="0" smtClean="0">
              <a:solidFill>
                <a:srgbClr val="FF0000"/>
              </a:solidFill>
            </a:endParaRPr>
          </a:p>
          <a:p>
            <a:endParaRPr lang="fr-FR" dirty="0">
              <a:solidFill>
                <a:srgbClr val="FF0000"/>
              </a:solidFill>
            </a:endParaRPr>
          </a:p>
        </p:txBody>
      </p:sp>
      <p:sp>
        <p:nvSpPr>
          <p:cNvPr id="4" name="Espace réservé du numéro de diapositive 3"/>
          <p:cNvSpPr>
            <a:spLocks noGrp="1"/>
          </p:cNvSpPr>
          <p:nvPr>
            <p:ph type="sldNum" sz="quarter" idx="12"/>
          </p:nvPr>
        </p:nvSpPr>
        <p:spPr/>
        <p:txBody>
          <a:bodyPr/>
          <a:lstStyle/>
          <a:p>
            <a:fld id="{50CD9721-E08F-4DD6-94E9-042800214890}" type="slidenum">
              <a:rPr lang="fr-FR" smtClean="0"/>
              <a:t>14</a:t>
            </a:fld>
            <a:endParaRPr lang="fr-FR"/>
          </a:p>
        </p:txBody>
      </p:sp>
      <p:sp>
        <p:nvSpPr>
          <p:cNvPr id="7" name="AutoShape 2" descr="Résultat de recherche d'images pour &quot;Bourges Plus logo&quo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3075" name="Picture 3" descr="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46871" y="3953997"/>
            <a:ext cx="2408175" cy="1926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20937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0" presetClass="entr" presetSubtype="0" fill="hold" nodeType="withEffect">
                                  <p:stCondLst>
                                    <p:cond delay="0"/>
                                  </p:stCondLst>
                                  <p:childTnLst>
                                    <p:set>
                                      <p:cBhvr>
                                        <p:cTn id="14" dur="1" fill="hold">
                                          <p:stCondLst>
                                            <p:cond delay="0"/>
                                          </p:stCondLst>
                                        </p:cTn>
                                        <p:tgtEl>
                                          <p:spTgt spid="3075"/>
                                        </p:tgtEl>
                                        <p:attrNameLst>
                                          <p:attrName>style.visibility</p:attrName>
                                        </p:attrNameLst>
                                      </p:cBhvr>
                                      <p:to>
                                        <p:strVal val="visible"/>
                                      </p:to>
                                    </p:set>
                                    <p:animEffect transition="in" filter="fade">
                                      <p:cBhvr>
                                        <p:cTn id="15" dur="5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43752" y="1801906"/>
            <a:ext cx="8422661" cy="4919570"/>
          </a:xfrm>
        </p:spPr>
        <p:txBody>
          <a:bodyPr>
            <a:normAutofit/>
          </a:bodyPr>
          <a:lstStyle/>
          <a:p>
            <a:pPr marL="0" indent="0" algn="just">
              <a:buNone/>
            </a:pPr>
            <a:r>
              <a:rPr lang="fr-FR" sz="2000" b="1" u="sng" dirty="0" smtClean="0"/>
              <a:t>Compatibilité avec le SDAGE </a:t>
            </a:r>
            <a:r>
              <a:rPr lang="fr-FR" sz="2000" b="1" u="sng" dirty="0"/>
              <a:t>Loire-Bretagne 2016-2021</a:t>
            </a:r>
            <a:endParaRPr lang="fr-FR" sz="2000" b="1" u="sng" dirty="0" smtClean="0"/>
          </a:p>
          <a:p>
            <a:pPr marL="0" indent="0" algn="just">
              <a:lnSpc>
                <a:spcPct val="100000"/>
              </a:lnSpc>
              <a:spcBef>
                <a:spcPts val="600"/>
              </a:spcBef>
              <a:buNone/>
            </a:pPr>
            <a:endParaRPr lang="fr-FR" sz="1600" dirty="0" smtClean="0"/>
          </a:p>
          <a:p>
            <a:pPr marL="0" indent="0" algn="just">
              <a:lnSpc>
                <a:spcPct val="100000"/>
              </a:lnSpc>
              <a:spcBef>
                <a:spcPts val="600"/>
              </a:spcBef>
              <a:buNone/>
            </a:pPr>
            <a:r>
              <a:rPr lang="fr-FR" sz="1700" dirty="0"/>
              <a:t>Parmi les 14 orientations du </a:t>
            </a:r>
            <a:r>
              <a:rPr lang="fr-FR" sz="1700" dirty="0" smtClean="0"/>
              <a:t>SDAGE, le </a:t>
            </a:r>
            <a:r>
              <a:rPr lang="fr-FR" sz="1700" dirty="0"/>
              <a:t>présent projet concerne directement et plus particulièrement l’orientation suivante : </a:t>
            </a:r>
          </a:p>
          <a:p>
            <a:pPr lvl="0" algn="just">
              <a:lnSpc>
                <a:spcPct val="100000"/>
              </a:lnSpc>
              <a:spcBef>
                <a:spcPts val="600"/>
              </a:spcBef>
            </a:pPr>
            <a:r>
              <a:rPr lang="fr-FR" sz="1700" dirty="0"/>
              <a:t>3D : « </a:t>
            </a:r>
            <a:r>
              <a:rPr lang="fr-FR" sz="1700" i="1" dirty="0"/>
              <a:t>Maîtriser les eaux pluviales par la mise en place d’une gestion intégrée</a:t>
            </a:r>
            <a:r>
              <a:rPr lang="fr-FR" sz="1700" dirty="0"/>
              <a:t> » :</a:t>
            </a:r>
          </a:p>
          <a:p>
            <a:pPr lvl="1" algn="just">
              <a:lnSpc>
                <a:spcPct val="100000"/>
              </a:lnSpc>
              <a:spcBef>
                <a:spcPts val="600"/>
              </a:spcBef>
            </a:pPr>
            <a:r>
              <a:rPr lang="fr-FR" sz="1700" dirty="0"/>
              <a:t>Disposition 3D-1 : prévenir le ruissellement et la pollution des eaux pluviales dans le cadre des aménagements</a:t>
            </a:r>
          </a:p>
          <a:p>
            <a:pPr lvl="1" algn="just">
              <a:lnSpc>
                <a:spcPct val="100000"/>
              </a:lnSpc>
              <a:spcBef>
                <a:spcPts val="600"/>
              </a:spcBef>
            </a:pPr>
            <a:r>
              <a:rPr lang="fr-FR" sz="1700" dirty="0"/>
              <a:t>Disposition 3D-2 : réduire les rejets d’eaux de ruissellement dans les réseaux d’eaux pluviales </a:t>
            </a:r>
          </a:p>
          <a:p>
            <a:pPr lvl="1" algn="just">
              <a:lnSpc>
                <a:spcPct val="100000"/>
              </a:lnSpc>
              <a:spcBef>
                <a:spcPts val="600"/>
              </a:spcBef>
            </a:pPr>
            <a:r>
              <a:rPr lang="fr-FR" sz="1700" dirty="0"/>
              <a:t>Disposition 3D-3 : Traiter la pollution des rejets d’eaux pluviales </a:t>
            </a:r>
          </a:p>
          <a:p>
            <a:pPr marL="0" indent="0" algn="just">
              <a:lnSpc>
                <a:spcPct val="100000"/>
              </a:lnSpc>
              <a:spcBef>
                <a:spcPts val="600"/>
              </a:spcBef>
              <a:buNone/>
            </a:pPr>
            <a:endParaRPr lang="fr-FR" sz="1700" dirty="0" smtClean="0"/>
          </a:p>
          <a:p>
            <a:pPr marL="0" indent="0" algn="just">
              <a:lnSpc>
                <a:spcPct val="100000"/>
              </a:lnSpc>
              <a:spcBef>
                <a:spcPts val="600"/>
              </a:spcBef>
              <a:buNone/>
            </a:pPr>
            <a:r>
              <a:rPr lang="fr-FR" sz="1700" dirty="0" smtClean="0"/>
              <a:t>Par </a:t>
            </a:r>
            <a:r>
              <a:rPr lang="fr-FR" sz="1700" dirty="0"/>
              <a:t>ailleurs le projet prévoit la pose de panneaux pédagogique au niveau d’un bassin d’infiltration, en cohérence avec l’orientation 14B : « </a:t>
            </a:r>
            <a:r>
              <a:rPr lang="fr-FR" sz="1700" i="1" dirty="0"/>
              <a:t>Favoriser la prise de conscienc</a:t>
            </a:r>
            <a:r>
              <a:rPr lang="fr-FR" sz="1700" dirty="0"/>
              <a:t>e » et la disposition 14B-1. </a:t>
            </a:r>
          </a:p>
        </p:txBody>
      </p:sp>
      <p:sp>
        <p:nvSpPr>
          <p:cNvPr id="4" name="Espace réservé du numéro de diapositive 3"/>
          <p:cNvSpPr>
            <a:spLocks noGrp="1"/>
          </p:cNvSpPr>
          <p:nvPr>
            <p:ph type="sldNum" sz="quarter" idx="12"/>
          </p:nvPr>
        </p:nvSpPr>
        <p:spPr/>
        <p:txBody>
          <a:bodyPr/>
          <a:lstStyle/>
          <a:p>
            <a:fld id="{50CD9721-E08F-4DD6-94E9-042800214890}" type="slidenum">
              <a:rPr lang="fr-FR" smtClean="0"/>
              <a:t>15</a:t>
            </a:fld>
            <a:endParaRPr lang="fr-FR"/>
          </a:p>
        </p:txBody>
      </p:sp>
      <p:sp>
        <p:nvSpPr>
          <p:cNvPr id="6" name="Titre 1"/>
          <p:cNvSpPr txBox="1">
            <a:spLocks/>
          </p:cNvSpPr>
          <p:nvPr/>
        </p:nvSpPr>
        <p:spPr>
          <a:xfrm>
            <a:off x="2067340" y="109632"/>
            <a:ext cx="6448010" cy="1325563"/>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ct val="0"/>
              </a:spcBef>
              <a:buFont typeface="+mj-lt"/>
              <a:buNone/>
              <a:defRPr sz="3200" kern="1200">
                <a:solidFill>
                  <a:schemeClr val="tx1"/>
                </a:solidFill>
                <a:latin typeface="+mj-lt"/>
                <a:ea typeface="+mj-ea"/>
                <a:cs typeface="+mj-cs"/>
              </a:defRPr>
            </a:lvl1pPr>
          </a:lstStyle>
          <a:p>
            <a:pPr marL="857250" indent="-857250">
              <a:buFont typeface="+mj-lt"/>
              <a:buAutoNum type="romanUcPeriod" startAt="3"/>
            </a:pPr>
            <a:r>
              <a:rPr lang="fr-FR" dirty="0" smtClean="0"/>
              <a:t>Avis du bureau de la CLE</a:t>
            </a:r>
            <a:endParaRPr lang="fr-FR" dirty="0"/>
          </a:p>
        </p:txBody>
      </p:sp>
    </p:spTree>
    <p:extLst>
      <p:ext uri="{BB962C8B-B14F-4D97-AF65-F5344CB8AC3E}">
        <p14:creationId xmlns:p14="http://schemas.microsoft.com/office/powerpoint/2010/main" val="823150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43752" y="1828799"/>
            <a:ext cx="8448000" cy="4892677"/>
          </a:xfrm>
        </p:spPr>
        <p:txBody>
          <a:bodyPr>
            <a:normAutofit/>
          </a:bodyPr>
          <a:lstStyle/>
          <a:p>
            <a:pPr marL="0" indent="0" algn="just">
              <a:spcAft>
                <a:spcPts val="1000"/>
              </a:spcAft>
              <a:buNone/>
            </a:pPr>
            <a:r>
              <a:rPr lang="fr-FR" sz="1800" b="1" u="sng" dirty="0" smtClean="0"/>
              <a:t>Compatibilité avec le SAGE</a:t>
            </a:r>
          </a:p>
          <a:p>
            <a:pPr marL="0" indent="0" algn="just">
              <a:lnSpc>
                <a:spcPct val="100000"/>
              </a:lnSpc>
              <a:spcBef>
                <a:spcPts val="600"/>
              </a:spcBef>
              <a:buNone/>
            </a:pPr>
            <a:r>
              <a:rPr lang="fr-FR" sz="1600" b="1" dirty="0" smtClean="0"/>
              <a:t>Le PAGD </a:t>
            </a:r>
            <a:r>
              <a:rPr lang="fr-FR" sz="1600" dirty="0"/>
              <a:t>de la ressource en eau du SAGE Yèvre Auron fixe des objectifs généraux ; le projet concerne </a:t>
            </a:r>
            <a:r>
              <a:rPr lang="fr-FR" sz="1600" dirty="0" smtClean="0"/>
              <a:t>principalement l’</a:t>
            </a:r>
            <a:r>
              <a:rPr lang="fr-FR" sz="1600" u="sng" dirty="0" smtClean="0"/>
              <a:t>objectif </a:t>
            </a:r>
            <a:r>
              <a:rPr lang="fr-FR" sz="1600" u="sng" dirty="0"/>
              <a:t>3.2 « réduire la pollution par les collectivités et les particuliers</a:t>
            </a:r>
            <a:r>
              <a:rPr lang="fr-FR" sz="1600" dirty="0"/>
              <a:t> » et notamment les dispositions suivantes </a:t>
            </a:r>
            <a:r>
              <a:rPr lang="fr-FR" sz="1600" dirty="0" smtClean="0"/>
              <a:t>:</a:t>
            </a:r>
          </a:p>
          <a:p>
            <a:pPr marL="0" indent="0" algn="just">
              <a:lnSpc>
                <a:spcPct val="100000"/>
              </a:lnSpc>
              <a:spcBef>
                <a:spcPts val="600"/>
              </a:spcBef>
              <a:buNone/>
            </a:pPr>
            <a:endParaRPr lang="fr-FR" sz="1600" dirty="0"/>
          </a:p>
          <a:p>
            <a:pPr lvl="0" algn="just">
              <a:lnSpc>
                <a:spcPct val="100000"/>
              </a:lnSpc>
              <a:spcBef>
                <a:spcPts val="600"/>
              </a:spcBef>
            </a:pPr>
            <a:r>
              <a:rPr lang="fr-FR" sz="1600" dirty="0"/>
              <a:t>Mettre en conformité les installations existantes, installer celles qui manquent et veiller à leur bon fonctionnement par la mise en place d’un carnet d’entretien </a:t>
            </a:r>
            <a:r>
              <a:rPr lang="fr-FR" sz="1600" dirty="0" smtClean="0"/>
              <a:t>;</a:t>
            </a:r>
          </a:p>
          <a:p>
            <a:pPr lvl="0" algn="just">
              <a:lnSpc>
                <a:spcPct val="100000"/>
              </a:lnSpc>
              <a:spcBef>
                <a:spcPts val="600"/>
              </a:spcBef>
            </a:pPr>
            <a:endParaRPr lang="fr-FR" sz="1600" dirty="0"/>
          </a:p>
          <a:p>
            <a:pPr lvl="0" algn="just">
              <a:lnSpc>
                <a:spcPct val="100000"/>
              </a:lnSpc>
              <a:spcBef>
                <a:spcPts val="600"/>
              </a:spcBef>
            </a:pPr>
            <a:r>
              <a:rPr lang="fr-FR" sz="1600" dirty="0"/>
              <a:t>Limiter les rejets d’eaux pluviales au cours d’eau en développant les systèmes alternatifs de récupération des eaux pluviales. </a:t>
            </a:r>
          </a:p>
          <a:p>
            <a:pPr marL="0" indent="0" algn="just">
              <a:lnSpc>
                <a:spcPct val="110000"/>
              </a:lnSpc>
              <a:spcBef>
                <a:spcPts val="0"/>
              </a:spcBef>
              <a:spcAft>
                <a:spcPts val="1000"/>
              </a:spcAft>
              <a:buNone/>
            </a:pPr>
            <a:endParaRPr lang="fr-FR" sz="1600" dirty="0" smtClean="0"/>
          </a:p>
          <a:p>
            <a:pPr marL="0" indent="0" algn="just">
              <a:lnSpc>
                <a:spcPct val="110000"/>
              </a:lnSpc>
              <a:spcBef>
                <a:spcPts val="0"/>
              </a:spcBef>
              <a:spcAft>
                <a:spcPts val="1000"/>
              </a:spcAft>
              <a:buNone/>
            </a:pPr>
            <a:endParaRPr lang="fr-FR" sz="1600" dirty="0"/>
          </a:p>
        </p:txBody>
      </p:sp>
      <p:sp>
        <p:nvSpPr>
          <p:cNvPr id="4" name="Espace réservé du numéro de diapositive 3"/>
          <p:cNvSpPr>
            <a:spLocks noGrp="1"/>
          </p:cNvSpPr>
          <p:nvPr>
            <p:ph type="sldNum" sz="quarter" idx="12"/>
          </p:nvPr>
        </p:nvSpPr>
        <p:spPr/>
        <p:txBody>
          <a:bodyPr/>
          <a:lstStyle/>
          <a:p>
            <a:fld id="{50CD9721-E08F-4DD6-94E9-042800214890}" type="slidenum">
              <a:rPr lang="fr-FR" smtClean="0"/>
              <a:t>16</a:t>
            </a:fld>
            <a:endParaRPr lang="fr-FR"/>
          </a:p>
        </p:txBody>
      </p:sp>
      <p:sp>
        <p:nvSpPr>
          <p:cNvPr id="5" name="Titre 1"/>
          <p:cNvSpPr txBox="1">
            <a:spLocks/>
          </p:cNvSpPr>
          <p:nvPr/>
        </p:nvSpPr>
        <p:spPr>
          <a:xfrm>
            <a:off x="2067340" y="109632"/>
            <a:ext cx="6448010" cy="1325563"/>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ct val="0"/>
              </a:spcBef>
              <a:buFont typeface="+mj-lt"/>
              <a:buNone/>
              <a:defRPr sz="3200" kern="1200">
                <a:solidFill>
                  <a:schemeClr val="tx1"/>
                </a:solidFill>
                <a:latin typeface="+mj-lt"/>
                <a:ea typeface="+mj-ea"/>
                <a:cs typeface="+mj-cs"/>
              </a:defRPr>
            </a:lvl1pPr>
          </a:lstStyle>
          <a:p>
            <a:pPr marL="857250" indent="-857250">
              <a:buFont typeface="+mj-lt"/>
              <a:buAutoNum type="romanUcPeriod" startAt="3"/>
            </a:pPr>
            <a:r>
              <a:rPr lang="fr-FR" dirty="0" smtClean="0"/>
              <a:t>Avis du bureau de la CLE</a:t>
            </a:r>
            <a:endParaRPr lang="fr-FR" dirty="0"/>
          </a:p>
        </p:txBody>
      </p:sp>
    </p:spTree>
    <p:extLst>
      <p:ext uri="{BB962C8B-B14F-4D97-AF65-F5344CB8AC3E}">
        <p14:creationId xmlns:p14="http://schemas.microsoft.com/office/powerpoint/2010/main" val="2430501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43754" y="1460500"/>
            <a:ext cx="1750800" cy="369332"/>
          </a:xfrm>
          <a:prstGeom prst="rect">
            <a:avLst/>
          </a:prstGeom>
        </p:spPr>
        <p:txBody>
          <a:bodyPr wrap="none">
            <a:spAutoFit/>
          </a:bodyPr>
          <a:lstStyle/>
          <a:p>
            <a:r>
              <a:rPr lang="fr-FR" b="1" u="sng" dirty="0" smtClean="0"/>
              <a:t>Proposition </a:t>
            </a:r>
            <a:endParaRPr lang="fr-FR" b="1" u="sng" dirty="0"/>
          </a:p>
        </p:txBody>
      </p:sp>
      <p:sp>
        <p:nvSpPr>
          <p:cNvPr id="4" name="Espace réservé du numéro de diapositive 3"/>
          <p:cNvSpPr>
            <a:spLocks noGrp="1"/>
          </p:cNvSpPr>
          <p:nvPr>
            <p:ph type="sldNum" sz="quarter" idx="12"/>
          </p:nvPr>
        </p:nvSpPr>
        <p:spPr/>
        <p:txBody>
          <a:bodyPr/>
          <a:lstStyle/>
          <a:p>
            <a:fld id="{50CD9721-E08F-4DD6-94E9-042800214890}" type="slidenum">
              <a:rPr lang="fr-FR" smtClean="0"/>
              <a:t>17</a:t>
            </a:fld>
            <a:endParaRPr lang="fr-FR"/>
          </a:p>
        </p:txBody>
      </p:sp>
      <p:sp>
        <p:nvSpPr>
          <p:cNvPr id="7" name="Titre 1"/>
          <p:cNvSpPr txBox="1">
            <a:spLocks/>
          </p:cNvSpPr>
          <p:nvPr/>
        </p:nvSpPr>
        <p:spPr>
          <a:xfrm>
            <a:off x="2067340" y="109632"/>
            <a:ext cx="6448010" cy="1325563"/>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ct val="0"/>
              </a:spcBef>
              <a:buFont typeface="+mj-lt"/>
              <a:buNone/>
              <a:defRPr sz="3200" kern="1200">
                <a:solidFill>
                  <a:schemeClr val="tx1"/>
                </a:solidFill>
                <a:latin typeface="+mj-lt"/>
                <a:ea typeface="+mj-ea"/>
                <a:cs typeface="+mj-cs"/>
              </a:defRPr>
            </a:lvl1pPr>
          </a:lstStyle>
          <a:p>
            <a:pPr marL="857250" indent="-857250">
              <a:buFont typeface="+mj-lt"/>
              <a:buAutoNum type="romanUcPeriod" startAt="3"/>
            </a:pPr>
            <a:r>
              <a:rPr lang="fr-FR" dirty="0" smtClean="0"/>
              <a:t>Avis du bureau de la CLE</a:t>
            </a:r>
            <a:endParaRPr lang="fr-FR" dirty="0"/>
          </a:p>
        </p:txBody>
      </p:sp>
      <p:sp>
        <p:nvSpPr>
          <p:cNvPr id="8"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3" name="Espace réservé du contenu 2"/>
          <p:cNvSpPr>
            <a:spLocks noGrp="1"/>
          </p:cNvSpPr>
          <p:nvPr>
            <p:ph idx="1"/>
          </p:nvPr>
        </p:nvSpPr>
        <p:spPr>
          <a:xfrm>
            <a:off x="443754" y="2222939"/>
            <a:ext cx="8290343" cy="3799490"/>
          </a:xfrm>
          <a:ln w="28575">
            <a:solidFill>
              <a:srgbClr val="00424D"/>
            </a:solidFill>
          </a:ln>
          <a:effectLst>
            <a:outerShdw blurRad="50800" dist="38100" dir="8100000" algn="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a:noAutofit/>
          </a:bodyPr>
          <a:lstStyle/>
          <a:p>
            <a:pPr marL="0" indent="0" algn="just">
              <a:lnSpc>
                <a:spcPct val="120000"/>
              </a:lnSpc>
              <a:spcBef>
                <a:spcPts val="600"/>
              </a:spcBef>
              <a:buNone/>
            </a:pPr>
            <a:endParaRPr lang="fr-FR" sz="1800" dirty="0" smtClean="0"/>
          </a:p>
          <a:p>
            <a:pPr marL="0" indent="0" algn="just">
              <a:lnSpc>
                <a:spcPct val="120000"/>
              </a:lnSpc>
              <a:spcBef>
                <a:spcPts val="600"/>
              </a:spcBef>
              <a:buNone/>
            </a:pPr>
            <a:r>
              <a:rPr lang="fr-FR" sz="1800" dirty="0" smtClean="0"/>
              <a:t>L’aménagement </a:t>
            </a:r>
            <a:r>
              <a:rPr lang="fr-FR" sz="1800" dirty="0"/>
              <a:t>de la ZAC des </a:t>
            </a:r>
            <a:r>
              <a:rPr lang="fr-FR" sz="1800" dirty="0" err="1"/>
              <a:t>Breuzes</a:t>
            </a:r>
            <a:r>
              <a:rPr lang="fr-FR" sz="1800" dirty="0"/>
              <a:t> n’engendrera pas de rejet d’eaux pluviales vers les eaux superficielles naturelles. </a:t>
            </a:r>
            <a:endParaRPr lang="fr-FR" sz="1800" dirty="0" smtClean="0"/>
          </a:p>
          <a:p>
            <a:pPr marL="0" indent="0" algn="just">
              <a:lnSpc>
                <a:spcPct val="120000"/>
              </a:lnSpc>
              <a:spcBef>
                <a:spcPts val="600"/>
              </a:spcBef>
              <a:buNone/>
            </a:pPr>
            <a:r>
              <a:rPr lang="fr-FR" sz="1800" dirty="0" smtClean="0"/>
              <a:t>Le </a:t>
            </a:r>
            <a:r>
              <a:rPr lang="fr-FR" sz="1800" dirty="0"/>
              <a:t>projet prend en compte les risques qualitatifs de l’infiltration des eaux vers le sous-sol par des mesures appropriées. </a:t>
            </a:r>
            <a:endParaRPr lang="fr-FR" sz="1800" dirty="0" smtClean="0"/>
          </a:p>
          <a:p>
            <a:pPr marL="0" indent="0" algn="just">
              <a:lnSpc>
                <a:spcPct val="120000"/>
              </a:lnSpc>
              <a:spcBef>
                <a:spcPts val="600"/>
              </a:spcBef>
              <a:buNone/>
            </a:pPr>
            <a:r>
              <a:rPr lang="fr-FR" sz="1800" dirty="0" smtClean="0"/>
              <a:t>Pour </a:t>
            </a:r>
            <a:r>
              <a:rPr lang="fr-FR" sz="1800" dirty="0"/>
              <a:t>ces raisons, et le projet semblant compatible avec le PAGD et le règlement du SAGE Yèvre-Auron, il est proposé d’émettre un </a:t>
            </a:r>
            <a:r>
              <a:rPr lang="fr-FR" sz="1800" b="1" dirty="0"/>
              <a:t>avis favorable </a:t>
            </a:r>
            <a:r>
              <a:rPr lang="fr-FR" sz="1800" dirty="0"/>
              <a:t>sur le dossier de demande d’Autorisation au titre de la Loi sur l’Eau pour la réalisation de la ZAC des </a:t>
            </a:r>
            <a:r>
              <a:rPr lang="fr-FR" sz="1800" dirty="0" err="1"/>
              <a:t>Breuzes</a:t>
            </a:r>
            <a:r>
              <a:rPr lang="fr-FR" sz="1800" dirty="0"/>
              <a:t>.</a:t>
            </a:r>
            <a:endParaRPr lang="fr-FR" altLang="fr-FR" sz="1600" dirty="0">
              <a:solidFill>
                <a:schemeClr val="tx1"/>
              </a:solidFill>
              <a:latin typeface="Arial" panose="020B0604020202020204" pitchFamily="34" charset="0"/>
            </a:endParaRPr>
          </a:p>
        </p:txBody>
      </p:sp>
    </p:spTree>
    <p:extLst>
      <p:ext uri="{BB962C8B-B14F-4D97-AF65-F5344CB8AC3E}">
        <p14:creationId xmlns:p14="http://schemas.microsoft.com/office/powerpoint/2010/main" val="3072154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uiExpand="1"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4294967295"/>
          </p:nvPr>
        </p:nvSpPr>
        <p:spPr>
          <a:xfrm>
            <a:off x="1077702" y="2036754"/>
            <a:ext cx="6858000" cy="1606550"/>
          </a:xfrm>
        </p:spPr>
        <p:txBody>
          <a:bodyPr>
            <a:normAutofit/>
          </a:bodyPr>
          <a:lstStyle/>
          <a:p>
            <a:pPr marL="0" indent="0" algn="ctr">
              <a:buNone/>
            </a:pPr>
            <a:r>
              <a:rPr lang="fr-FR" sz="3000" b="1" dirty="0" smtClean="0"/>
              <a:t>MERCI DE VOTRE ATTENTION</a:t>
            </a:r>
            <a:endParaRPr lang="fr-FR" sz="3000" b="1" dirty="0" smtClean="0">
              <a:hlinkClick r:id="rId3"/>
            </a:endParaRPr>
          </a:p>
          <a:p>
            <a:pPr marL="0" indent="0" algn="ctr">
              <a:buNone/>
            </a:pPr>
            <a:endParaRPr lang="fr-FR" i="1" dirty="0" smtClean="0">
              <a:hlinkClick r:id="rId3"/>
            </a:endParaRPr>
          </a:p>
          <a:p>
            <a:pPr marL="0" indent="0" algn="ctr">
              <a:buNone/>
            </a:pPr>
            <a:r>
              <a:rPr lang="fr-FR" i="1" dirty="0" smtClean="0">
                <a:hlinkClick r:id="rId3"/>
              </a:rPr>
              <a:t>www.sage-yevre-auron.fr</a:t>
            </a:r>
            <a:endParaRPr lang="fr-FR" i="1" dirty="0" smtClean="0"/>
          </a:p>
          <a:p>
            <a:pPr marL="0" indent="0" algn="ctr">
              <a:buNone/>
            </a:pPr>
            <a:endParaRPr lang="fr-FR" dirty="0"/>
          </a:p>
        </p:txBody>
      </p:sp>
      <p:sp>
        <p:nvSpPr>
          <p:cNvPr id="4" name="Rectangle 3"/>
          <p:cNvSpPr/>
          <p:nvPr/>
        </p:nvSpPr>
        <p:spPr>
          <a:xfrm>
            <a:off x="312190" y="5695823"/>
            <a:ext cx="3820898" cy="1169551"/>
          </a:xfrm>
          <a:prstGeom prst="rect">
            <a:avLst/>
          </a:prstGeom>
        </p:spPr>
        <p:txBody>
          <a:bodyPr wrap="square">
            <a:spAutoFit/>
          </a:bodyPr>
          <a:lstStyle/>
          <a:p>
            <a:pPr algn="ctr"/>
            <a:r>
              <a:rPr lang="fr-FR" altLang="fr-FR" sz="1400" b="1">
                <a:solidFill>
                  <a:srgbClr val="014C59"/>
                </a:solidFill>
              </a:rPr>
              <a:t>Commission Locale de </a:t>
            </a:r>
            <a:r>
              <a:rPr lang="fr-FR" altLang="fr-FR" sz="1400" b="1" smtClean="0">
                <a:solidFill>
                  <a:srgbClr val="014C59"/>
                </a:solidFill>
              </a:rPr>
              <a:t>l’Eau</a:t>
            </a:r>
          </a:p>
          <a:p>
            <a:pPr algn="ctr"/>
            <a:r>
              <a:rPr lang="fr-FR" sz="1400" smtClean="0">
                <a:solidFill>
                  <a:srgbClr val="014C59"/>
                </a:solidFill>
              </a:rPr>
              <a:t>Hôtel du Département</a:t>
            </a:r>
          </a:p>
          <a:p>
            <a:pPr algn="ctr"/>
            <a:r>
              <a:rPr lang="fr-FR" sz="1400" b="1" smtClean="0">
                <a:solidFill>
                  <a:srgbClr val="014C59"/>
                </a:solidFill>
              </a:rPr>
              <a:t>Place Marcel Plaisant</a:t>
            </a:r>
          </a:p>
          <a:p>
            <a:pPr algn="ctr"/>
            <a:r>
              <a:rPr lang="fr-FR" sz="1400" b="1" smtClean="0">
                <a:solidFill>
                  <a:srgbClr val="014C59"/>
                </a:solidFill>
              </a:rPr>
              <a:t>18000 BOURGES</a:t>
            </a:r>
          </a:p>
          <a:p>
            <a:endParaRPr lang="fr-FR" sz="1400">
              <a:solidFill>
                <a:srgbClr val="014C59"/>
              </a:solidFill>
            </a:endParaRPr>
          </a:p>
        </p:txBody>
      </p:sp>
      <p:sp>
        <p:nvSpPr>
          <p:cNvPr id="6" name="Rectangle 5"/>
          <p:cNvSpPr/>
          <p:nvPr/>
        </p:nvSpPr>
        <p:spPr>
          <a:xfrm>
            <a:off x="4743183" y="5695823"/>
            <a:ext cx="4123944" cy="954107"/>
          </a:xfrm>
          <a:prstGeom prst="rect">
            <a:avLst/>
          </a:prstGeom>
        </p:spPr>
        <p:txBody>
          <a:bodyPr wrap="square">
            <a:spAutoFit/>
          </a:bodyPr>
          <a:lstStyle/>
          <a:p>
            <a:pPr algn="ctr"/>
            <a:r>
              <a:rPr lang="fr-FR" sz="1400" dirty="0" smtClean="0">
                <a:solidFill>
                  <a:srgbClr val="72C8E5"/>
                </a:solidFill>
              </a:rPr>
              <a:t>Cellule animation: Bureau </a:t>
            </a:r>
            <a:r>
              <a:rPr lang="fr-FR" sz="1400" dirty="0">
                <a:solidFill>
                  <a:srgbClr val="72C8E5"/>
                </a:solidFill>
              </a:rPr>
              <a:t>B226</a:t>
            </a:r>
          </a:p>
          <a:p>
            <a:pPr algn="ctr"/>
            <a:r>
              <a:rPr lang="fr-FR" sz="1400" dirty="0" smtClean="0">
                <a:solidFill>
                  <a:srgbClr val="72C8E5"/>
                </a:solidFill>
              </a:rPr>
              <a:t>Pyramides, Route </a:t>
            </a:r>
            <a:r>
              <a:rPr lang="fr-FR" sz="1400" dirty="0">
                <a:solidFill>
                  <a:srgbClr val="72C8E5"/>
                </a:solidFill>
              </a:rPr>
              <a:t>de </a:t>
            </a:r>
            <a:r>
              <a:rPr lang="fr-FR" sz="1400" dirty="0" err="1" smtClean="0">
                <a:solidFill>
                  <a:srgbClr val="72C8E5"/>
                </a:solidFill>
              </a:rPr>
              <a:t>Guerry</a:t>
            </a:r>
            <a:r>
              <a:rPr lang="fr-FR" sz="1400" dirty="0" smtClean="0">
                <a:solidFill>
                  <a:srgbClr val="72C8E5"/>
                </a:solidFill>
              </a:rPr>
              <a:t> - Bourges</a:t>
            </a:r>
            <a:endParaRPr lang="fr-FR" sz="1400" dirty="0">
              <a:solidFill>
                <a:srgbClr val="72C8E5"/>
              </a:solidFill>
            </a:endParaRPr>
          </a:p>
          <a:p>
            <a:pPr algn="ctr"/>
            <a:r>
              <a:rPr lang="fr-FR" sz="1400" dirty="0" smtClean="0">
                <a:solidFill>
                  <a:srgbClr val="72C8E5"/>
                </a:solidFill>
              </a:rPr>
              <a:t>06.84.08.50.88</a:t>
            </a:r>
          </a:p>
          <a:p>
            <a:pPr algn="ctr"/>
            <a:r>
              <a:rPr lang="fr-FR" sz="1400" dirty="0" smtClean="0">
                <a:solidFill>
                  <a:srgbClr val="72C8E5"/>
                </a:solidFill>
              </a:rPr>
              <a:t>cecile.falque@eptb-loire.fr</a:t>
            </a:r>
            <a:endParaRPr lang="fr-FR" sz="1400" dirty="0">
              <a:solidFill>
                <a:srgbClr val="72C8E5"/>
              </a:solidFill>
            </a:endParaRPr>
          </a:p>
        </p:txBody>
      </p:sp>
    </p:spTree>
    <p:extLst>
      <p:ext uri="{BB962C8B-B14F-4D97-AF65-F5344CB8AC3E}">
        <p14:creationId xmlns:p14="http://schemas.microsoft.com/office/powerpoint/2010/main" val="29977768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67340" y="109632"/>
            <a:ext cx="6448010" cy="1325563"/>
          </a:xfrm>
        </p:spPr>
        <p:txBody>
          <a:bodyPr>
            <a:normAutofit/>
          </a:bodyPr>
          <a:lstStyle/>
          <a:p>
            <a:pPr marL="857250" indent="-857250">
              <a:buFont typeface="+mj-lt"/>
              <a:buAutoNum type="romanUcPeriod"/>
            </a:pPr>
            <a:r>
              <a:rPr lang="fr-FR" dirty="0" smtClean="0"/>
              <a:t>Étude de restauration de la continuité écologique</a:t>
            </a:r>
            <a:endParaRPr lang="fr-FR" dirty="0"/>
          </a:p>
        </p:txBody>
      </p:sp>
      <p:sp>
        <p:nvSpPr>
          <p:cNvPr id="3" name="Espace réservé du contenu 2"/>
          <p:cNvSpPr>
            <a:spLocks noGrp="1"/>
          </p:cNvSpPr>
          <p:nvPr>
            <p:ph idx="1"/>
          </p:nvPr>
        </p:nvSpPr>
        <p:spPr/>
        <p:txBody>
          <a:bodyPr/>
          <a:lstStyle/>
          <a:p>
            <a:pPr marL="0" indent="0">
              <a:lnSpc>
                <a:spcPct val="100000"/>
              </a:lnSpc>
              <a:buNone/>
            </a:pPr>
            <a:r>
              <a:rPr lang="fr-FR" sz="2000" b="1" u="sng" dirty="0" smtClean="0"/>
              <a:t>Étude de restauration de la continuité écologique de l’Yèvre aval et de l’</a:t>
            </a:r>
            <a:r>
              <a:rPr lang="fr-FR" sz="2000" b="1" u="sng" dirty="0" err="1" smtClean="0"/>
              <a:t>Annain</a:t>
            </a:r>
            <a:endParaRPr lang="fr-FR" sz="2000" dirty="0" smtClean="0">
              <a:solidFill>
                <a:srgbClr val="FF0000"/>
              </a:solidFill>
            </a:endParaRPr>
          </a:p>
          <a:p>
            <a:pPr marL="0" indent="0" algn="ctr">
              <a:buNone/>
            </a:pPr>
            <a:endParaRPr lang="fr-FR" sz="2000" i="1" dirty="0" smtClean="0"/>
          </a:p>
          <a:p>
            <a:pPr marL="0" indent="0" algn="ctr">
              <a:buNone/>
            </a:pPr>
            <a:r>
              <a:rPr lang="fr-FR" sz="2000" i="1" dirty="0" smtClean="0"/>
              <a:t>Présentée par le SIVY</a:t>
            </a:r>
          </a:p>
          <a:p>
            <a:pPr marL="0" indent="0" algn="ctr">
              <a:buNone/>
            </a:pPr>
            <a:r>
              <a:rPr lang="fr-FR" sz="1800" i="1" dirty="0" smtClean="0"/>
              <a:t>Jérémy JOLIVET – Responsable de la collectivité</a:t>
            </a:r>
          </a:p>
          <a:p>
            <a:pPr marL="0" indent="0" algn="ctr">
              <a:buNone/>
            </a:pPr>
            <a:endParaRPr lang="fr-FR" sz="1800" dirty="0" smtClean="0"/>
          </a:p>
          <a:p>
            <a:pPr marL="0" indent="0" algn="ctr">
              <a:buNone/>
            </a:pPr>
            <a:endParaRPr lang="fr-FR" sz="1800" i="1" dirty="0" smtClean="0"/>
          </a:p>
          <a:p>
            <a:pPr marL="0" indent="0" algn="ctr">
              <a:buNone/>
            </a:pPr>
            <a:endParaRPr lang="fr-FR" dirty="0" smtClean="0">
              <a:solidFill>
                <a:srgbClr val="FF0000"/>
              </a:solidFill>
            </a:endParaRPr>
          </a:p>
          <a:p>
            <a:endParaRPr lang="fr-FR" dirty="0">
              <a:solidFill>
                <a:srgbClr val="FF0000"/>
              </a:solidFill>
            </a:endParaRPr>
          </a:p>
        </p:txBody>
      </p:sp>
      <p:sp>
        <p:nvSpPr>
          <p:cNvPr id="4" name="Espace réservé du numéro de diapositive 3"/>
          <p:cNvSpPr>
            <a:spLocks noGrp="1"/>
          </p:cNvSpPr>
          <p:nvPr>
            <p:ph type="sldNum" sz="quarter" idx="12"/>
          </p:nvPr>
        </p:nvSpPr>
        <p:spPr/>
        <p:txBody>
          <a:bodyPr/>
          <a:lstStyle/>
          <a:p>
            <a:fld id="{50CD9721-E08F-4DD6-94E9-042800214890}" type="slidenum">
              <a:rPr lang="fr-FR" smtClean="0"/>
              <a:t>2</a:t>
            </a:fld>
            <a:endParaRPr lang="fr-FR"/>
          </a:p>
        </p:txBody>
      </p:sp>
      <p:sp>
        <p:nvSpPr>
          <p:cNvPr id="7" name="AutoShape 2" descr="Résultat de recherche d'images pour &quot;Bourges Plus logo&quo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6" name="Image 5"/>
          <p:cNvPicPr>
            <a:picLocks noChangeAspect="1"/>
          </p:cNvPicPr>
          <p:nvPr/>
        </p:nvPicPr>
        <p:blipFill>
          <a:blip r:embed="rId3"/>
          <a:stretch>
            <a:fillRect/>
          </a:stretch>
        </p:blipFill>
        <p:spPr>
          <a:xfrm>
            <a:off x="2617406" y="4130565"/>
            <a:ext cx="3603118" cy="1897294"/>
          </a:xfrm>
          <a:prstGeom prst="rect">
            <a:avLst/>
          </a:prstGeom>
        </p:spPr>
      </p:pic>
    </p:spTree>
    <p:extLst>
      <p:ext uri="{BB962C8B-B14F-4D97-AF65-F5344CB8AC3E}">
        <p14:creationId xmlns:p14="http://schemas.microsoft.com/office/powerpoint/2010/main" val="411227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0"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67340" y="109632"/>
            <a:ext cx="6448010" cy="1325563"/>
          </a:xfrm>
        </p:spPr>
        <p:txBody>
          <a:bodyPr>
            <a:normAutofit/>
          </a:bodyPr>
          <a:lstStyle/>
          <a:p>
            <a:pPr marL="857250" indent="-857250">
              <a:buFont typeface="+mj-lt"/>
              <a:buAutoNum type="romanUcPeriod" startAt="2"/>
            </a:pPr>
            <a:r>
              <a:rPr lang="fr-FR" dirty="0" smtClean="0"/>
              <a:t>Avis du bureau de la CLE</a:t>
            </a:r>
            <a:endParaRPr lang="fr-FR" dirty="0"/>
          </a:p>
        </p:txBody>
      </p:sp>
      <p:sp>
        <p:nvSpPr>
          <p:cNvPr id="3" name="Espace réservé du contenu 2"/>
          <p:cNvSpPr>
            <a:spLocks noGrp="1"/>
          </p:cNvSpPr>
          <p:nvPr>
            <p:ph idx="1"/>
          </p:nvPr>
        </p:nvSpPr>
        <p:spPr/>
        <p:txBody>
          <a:bodyPr/>
          <a:lstStyle/>
          <a:p>
            <a:pPr marL="0" indent="0">
              <a:lnSpc>
                <a:spcPct val="100000"/>
              </a:lnSpc>
              <a:buNone/>
            </a:pPr>
            <a:r>
              <a:rPr lang="fr-FR" sz="2000" b="1" u="sng" dirty="0" smtClean="0"/>
              <a:t>Construction d’une centrale hydroélectrique au droit du barrage de l’abattoir à Vierzon</a:t>
            </a:r>
            <a:endParaRPr lang="fr-FR" sz="2000" b="1" u="sng" dirty="0"/>
          </a:p>
          <a:p>
            <a:pPr>
              <a:lnSpc>
                <a:spcPct val="100000"/>
              </a:lnSpc>
            </a:pPr>
            <a:endParaRPr lang="fr-FR" sz="2000" dirty="0" smtClean="0">
              <a:solidFill>
                <a:srgbClr val="FF0000"/>
              </a:solidFill>
            </a:endParaRPr>
          </a:p>
          <a:p>
            <a:pPr marL="0" indent="0" algn="ctr">
              <a:buNone/>
            </a:pPr>
            <a:r>
              <a:rPr lang="fr-FR" sz="2000" i="1" dirty="0" smtClean="0"/>
              <a:t>Présentation par la SARL Forces Motrices de </a:t>
            </a:r>
            <a:r>
              <a:rPr lang="fr-FR" sz="2000" i="1" dirty="0" err="1" smtClean="0"/>
              <a:t>Farebout</a:t>
            </a:r>
            <a:endParaRPr lang="fr-FR" sz="2000" i="1" dirty="0" smtClean="0"/>
          </a:p>
          <a:p>
            <a:pPr marL="0" indent="0" algn="ctr">
              <a:buNone/>
            </a:pPr>
            <a:r>
              <a:rPr lang="fr-FR" sz="1800" i="1" dirty="0" smtClean="0"/>
              <a:t>Jacques FONKENELL – gérant</a:t>
            </a:r>
          </a:p>
          <a:p>
            <a:pPr marL="0" indent="0" algn="ctr">
              <a:buNone/>
            </a:pPr>
            <a:r>
              <a:rPr lang="fr-FR" sz="1800" i="1" dirty="0" smtClean="0"/>
              <a:t>M. FIAT</a:t>
            </a:r>
          </a:p>
          <a:p>
            <a:pPr marL="0" indent="0" algn="ctr">
              <a:buNone/>
            </a:pPr>
            <a:endParaRPr lang="fr-FR" sz="1800" dirty="0" smtClean="0"/>
          </a:p>
          <a:p>
            <a:pPr marL="0" indent="0" algn="ctr">
              <a:buNone/>
            </a:pPr>
            <a:endParaRPr lang="fr-FR" sz="1800" i="1" dirty="0" smtClean="0"/>
          </a:p>
          <a:p>
            <a:pPr marL="0" indent="0" algn="ctr">
              <a:buNone/>
            </a:pPr>
            <a:endParaRPr lang="fr-FR" dirty="0" smtClean="0">
              <a:solidFill>
                <a:srgbClr val="FF0000"/>
              </a:solidFill>
            </a:endParaRPr>
          </a:p>
          <a:p>
            <a:endParaRPr lang="fr-FR" dirty="0">
              <a:solidFill>
                <a:srgbClr val="FF0000"/>
              </a:solidFill>
            </a:endParaRPr>
          </a:p>
        </p:txBody>
      </p:sp>
      <p:sp>
        <p:nvSpPr>
          <p:cNvPr id="4" name="Espace réservé du numéro de diapositive 3"/>
          <p:cNvSpPr>
            <a:spLocks noGrp="1"/>
          </p:cNvSpPr>
          <p:nvPr>
            <p:ph type="sldNum" sz="quarter" idx="12"/>
          </p:nvPr>
        </p:nvSpPr>
        <p:spPr/>
        <p:txBody>
          <a:bodyPr/>
          <a:lstStyle/>
          <a:p>
            <a:fld id="{50CD9721-E08F-4DD6-94E9-042800214890}" type="slidenum">
              <a:rPr lang="fr-FR" smtClean="0"/>
              <a:t>3</a:t>
            </a:fld>
            <a:endParaRPr lang="fr-FR"/>
          </a:p>
        </p:txBody>
      </p:sp>
      <p:sp>
        <p:nvSpPr>
          <p:cNvPr id="7" name="AutoShape 2" descr="Résultat de recherche d'images pour &quot;Bourges Plus logo&quo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2645112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50CD9721-E08F-4DD6-94E9-042800214890}" type="slidenum">
              <a:rPr lang="fr-FR" smtClean="0"/>
              <a:t>4</a:t>
            </a:fld>
            <a:endParaRPr lang="fr-FR"/>
          </a:p>
        </p:txBody>
      </p:sp>
      <p:sp>
        <p:nvSpPr>
          <p:cNvPr id="6" name="Espace réservé du contenu 2"/>
          <p:cNvSpPr>
            <a:spLocks noGrp="1"/>
          </p:cNvSpPr>
          <p:nvPr>
            <p:ph idx="1"/>
          </p:nvPr>
        </p:nvSpPr>
        <p:spPr>
          <a:xfrm>
            <a:off x="628649" y="1460500"/>
            <a:ext cx="8278868" cy="5260975"/>
          </a:xfrm>
        </p:spPr>
        <p:txBody>
          <a:bodyPr>
            <a:normAutofit/>
          </a:bodyPr>
          <a:lstStyle/>
          <a:p>
            <a:pPr marL="0" indent="0">
              <a:lnSpc>
                <a:spcPct val="120000"/>
              </a:lnSpc>
              <a:spcBef>
                <a:spcPts val="600"/>
              </a:spcBef>
              <a:buNone/>
            </a:pPr>
            <a:r>
              <a:rPr lang="fr-FR" sz="2000" b="1" u="sng" dirty="0" smtClean="0"/>
              <a:t>Analyse des incidences et des mesures ERC</a:t>
            </a:r>
            <a:endParaRPr lang="fr-FR" sz="2000" dirty="0" smtClean="0"/>
          </a:p>
          <a:p>
            <a:pPr marL="0" indent="0">
              <a:lnSpc>
                <a:spcPct val="120000"/>
              </a:lnSpc>
              <a:spcBef>
                <a:spcPts val="600"/>
              </a:spcBef>
              <a:buNone/>
            </a:pPr>
            <a:endParaRPr lang="fr-FR" sz="1600" dirty="0" smtClean="0"/>
          </a:p>
          <a:p>
            <a:pPr marL="0" indent="0">
              <a:lnSpc>
                <a:spcPct val="120000"/>
              </a:lnSpc>
              <a:spcBef>
                <a:spcPts val="600"/>
              </a:spcBef>
              <a:buNone/>
            </a:pPr>
            <a:r>
              <a:rPr lang="fr-FR" sz="1600" u="sng" dirty="0" smtClean="0"/>
              <a:t>Continuité écologique</a:t>
            </a:r>
          </a:p>
          <a:p>
            <a:pPr marL="0" indent="0" algn="just">
              <a:lnSpc>
                <a:spcPct val="120000"/>
              </a:lnSpc>
              <a:spcBef>
                <a:spcPts val="600"/>
              </a:spcBef>
              <a:buNone/>
            </a:pPr>
            <a:r>
              <a:rPr lang="fr-FR" sz="1600" dirty="0" smtClean="0"/>
              <a:t>Les </a:t>
            </a:r>
            <a:r>
              <a:rPr lang="fr-FR" sz="1600" dirty="0"/>
              <a:t>espèces cibles prises en compte par le projet sont l’Anguille, la Truite </a:t>
            </a:r>
            <a:r>
              <a:rPr lang="fr-FR" sz="1600" dirty="0" err="1"/>
              <a:t>Fario</a:t>
            </a:r>
            <a:r>
              <a:rPr lang="fr-FR" sz="1600" dirty="0"/>
              <a:t>, le Brochet, le Chabot et la Lamproie de </a:t>
            </a:r>
            <a:r>
              <a:rPr lang="fr-FR" sz="1600" dirty="0" smtClean="0"/>
              <a:t>Planer. </a:t>
            </a:r>
            <a:r>
              <a:rPr lang="fr-FR" sz="1600" b="1" dirty="0"/>
              <a:t>Le barbeau, la vandoise et le hotu </a:t>
            </a:r>
            <a:r>
              <a:rPr lang="fr-FR" sz="1600" dirty="0"/>
              <a:t>sont présents sur le bassin et font partie des espèces prioritaires pour la continuité écologique définies par la DREAL et l’AFB à l’échelle </a:t>
            </a:r>
            <a:r>
              <a:rPr lang="fr-FR" sz="1600" dirty="0" smtClean="0"/>
              <a:t>régionale. Il </a:t>
            </a:r>
            <a:r>
              <a:rPr lang="fr-FR" sz="1600" dirty="0"/>
              <a:t>conviendrait donc de les intégrer aux espèces </a:t>
            </a:r>
            <a:r>
              <a:rPr lang="fr-FR" sz="1600" dirty="0" err="1"/>
              <a:t>holobiotiques</a:t>
            </a:r>
            <a:r>
              <a:rPr lang="fr-FR" sz="1600" dirty="0"/>
              <a:t> </a:t>
            </a:r>
            <a:r>
              <a:rPr lang="fr-FR" sz="1600" dirty="0" smtClean="0"/>
              <a:t>cibles. </a:t>
            </a:r>
            <a:r>
              <a:rPr lang="fr-FR" sz="1600" dirty="0"/>
              <a:t>En revanche il n’y a aucun intérêt à considérer comme cible la lamproie de planer et le </a:t>
            </a:r>
            <a:r>
              <a:rPr lang="fr-FR" sz="1600" dirty="0" smtClean="0"/>
              <a:t>chabot (très faible capacité de nage, peu de déplacements). </a:t>
            </a:r>
          </a:p>
          <a:p>
            <a:pPr marL="0" indent="0" algn="just">
              <a:lnSpc>
                <a:spcPct val="120000"/>
              </a:lnSpc>
              <a:spcBef>
                <a:spcPts val="600"/>
              </a:spcBef>
              <a:buNone/>
            </a:pPr>
            <a:endParaRPr lang="fr-FR" sz="1600" dirty="0" smtClean="0"/>
          </a:p>
          <a:p>
            <a:pPr marL="0" indent="0" algn="just">
              <a:lnSpc>
                <a:spcPct val="120000"/>
              </a:lnSpc>
              <a:spcBef>
                <a:spcPts val="600"/>
              </a:spcBef>
              <a:buNone/>
            </a:pPr>
            <a:r>
              <a:rPr lang="fr-FR" sz="1600" dirty="0" smtClean="0"/>
              <a:t>Concernant </a:t>
            </a:r>
            <a:r>
              <a:rPr lang="fr-FR" sz="1600" dirty="0"/>
              <a:t>le projet de passe à poisson, la </a:t>
            </a:r>
            <a:r>
              <a:rPr lang="fr-FR" sz="1600" b="1" dirty="0"/>
              <a:t>justification du débit </a:t>
            </a:r>
            <a:r>
              <a:rPr lang="fr-FR" sz="1600" b="1" dirty="0" smtClean="0"/>
              <a:t>de dimensionnement </a:t>
            </a:r>
            <a:r>
              <a:rPr lang="fr-FR" sz="1600" dirty="0" smtClean="0"/>
              <a:t>serait </a:t>
            </a:r>
            <a:r>
              <a:rPr lang="fr-FR" sz="1600" dirty="0"/>
              <a:t>la bienvenue</a:t>
            </a:r>
            <a:r>
              <a:rPr lang="fr-FR" sz="1600" dirty="0" smtClean="0"/>
              <a:t>.</a:t>
            </a:r>
          </a:p>
        </p:txBody>
      </p:sp>
      <p:sp>
        <p:nvSpPr>
          <p:cNvPr id="9" name="Titre 1"/>
          <p:cNvSpPr txBox="1">
            <a:spLocks/>
          </p:cNvSpPr>
          <p:nvPr/>
        </p:nvSpPr>
        <p:spPr>
          <a:xfrm>
            <a:off x="2067340" y="109632"/>
            <a:ext cx="6448010" cy="1325563"/>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ct val="0"/>
              </a:spcBef>
              <a:buFont typeface="+mj-lt"/>
              <a:buNone/>
              <a:defRPr sz="3200" kern="1200">
                <a:solidFill>
                  <a:schemeClr val="tx1"/>
                </a:solidFill>
                <a:latin typeface="+mj-lt"/>
                <a:ea typeface="+mj-ea"/>
                <a:cs typeface="+mj-cs"/>
              </a:defRPr>
            </a:lvl1pPr>
          </a:lstStyle>
          <a:p>
            <a:pPr marL="857250" indent="-857250">
              <a:buFont typeface="+mj-lt"/>
              <a:buAutoNum type="romanUcPeriod" startAt="2"/>
            </a:pPr>
            <a:r>
              <a:rPr lang="fr-FR" dirty="0" smtClean="0"/>
              <a:t>Avis du bureau de la CLE</a:t>
            </a:r>
            <a:endParaRPr lang="fr-FR" dirty="0"/>
          </a:p>
        </p:txBody>
      </p:sp>
    </p:spTree>
    <p:extLst>
      <p:ext uri="{BB962C8B-B14F-4D97-AF65-F5344CB8AC3E}">
        <p14:creationId xmlns:p14="http://schemas.microsoft.com/office/powerpoint/2010/main" val="3884301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50CD9721-E08F-4DD6-94E9-042800214890}" type="slidenum">
              <a:rPr lang="fr-FR" smtClean="0"/>
              <a:t>5</a:t>
            </a:fld>
            <a:endParaRPr lang="fr-FR"/>
          </a:p>
        </p:txBody>
      </p:sp>
      <p:sp>
        <p:nvSpPr>
          <p:cNvPr id="6" name="Espace réservé du contenu 2"/>
          <p:cNvSpPr>
            <a:spLocks noGrp="1"/>
          </p:cNvSpPr>
          <p:nvPr>
            <p:ph idx="1"/>
          </p:nvPr>
        </p:nvSpPr>
        <p:spPr>
          <a:xfrm>
            <a:off x="628649" y="1460501"/>
            <a:ext cx="8278868" cy="494424"/>
          </a:xfrm>
        </p:spPr>
        <p:txBody>
          <a:bodyPr>
            <a:normAutofit/>
          </a:bodyPr>
          <a:lstStyle/>
          <a:p>
            <a:pPr marL="0" indent="0">
              <a:lnSpc>
                <a:spcPct val="120000"/>
              </a:lnSpc>
              <a:spcBef>
                <a:spcPts val="600"/>
              </a:spcBef>
              <a:buNone/>
            </a:pPr>
            <a:r>
              <a:rPr lang="fr-FR" sz="2000" b="1" u="sng" dirty="0" smtClean="0"/>
              <a:t>Analyse des incidences et des mesures ERC</a:t>
            </a:r>
            <a:endParaRPr lang="fr-FR" sz="2000" dirty="0" smtClean="0"/>
          </a:p>
        </p:txBody>
      </p:sp>
      <p:sp>
        <p:nvSpPr>
          <p:cNvPr id="9" name="Titre 1"/>
          <p:cNvSpPr txBox="1">
            <a:spLocks/>
          </p:cNvSpPr>
          <p:nvPr/>
        </p:nvSpPr>
        <p:spPr>
          <a:xfrm>
            <a:off x="2067340" y="109632"/>
            <a:ext cx="6448010" cy="1325563"/>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ct val="0"/>
              </a:spcBef>
              <a:buFont typeface="+mj-lt"/>
              <a:buNone/>
              <a:defRPr sz="3200" kern="1200">
                <a:solidFill>
                  <a:schemeClr val="tx1"/>
                </a:solidFill>
                <a:latin typeface="+mj-lt"/>
                <a:ea typeface="+mj-ea"/>
                <a:cs typeface="+mj-cs"/>
              </a:defRPr>
            </a:lvl1pPr>
          </a:lstStyle>
          <a:p>
            <a:pPr marL="857250" indent="-857250">
              <a:buFont typeface="+mj-lt"/>
              <a:buAutoNum type="romanUcPeriod" startAt="2"/>
            </a:pPr>
            <a:r>
              <a:rPr lang="fr-FR" dirty="0" smtClean="0"/>
              <a:t>Avis du bureau de la CLE</a:t>
            </a:r>
            <a:endParaRPr lang="fr-FR" dirty="0"/>
          </a:p>
        </p:txBody>
      </p:sp>
      <p:pic>
        <p:nvPicPr>
          <p:cNvPr id="2" name="Image 1"/>
          <p:cNvPicPr>
            <a:picLocks noChangeAspect="1"/>
          </p:cNvPicPr>
          <p:nvPr/>
        </p:nvPicPr>
        <p:blipFill rotWithShape="1">
          <a:blip r:embed="rId3"/>
          <a:srcRect l="37944"/>
          <a:stretch/>
        </p:blipFill>
        <p:spPr>
          <a:xfrm>
            <a:off x="6321972" y="2431085"/>
            <a:ext cx="2585545" cy="3925266"/>
          </a:xfrm>
          <a:prstGeom prst="rect">
            <a:avLst/>
          </a:prstGeom>
        </p:spPr>
      </p:pic>
      <p:sp>
        <p:nvSpPr>
          <p:cNvPr id="3" name="ZoneTexte 2"/>
          <p:cNvSpPr txBox="1"/>
          <p:nvPr/>
        </p:nvSpPr>
        <p:spPr>
          <a:xfrm>
            <a:off x="628649" y="2128354"/>
            <a:ext cx="5693323" cy="4678204"/>
          </a:xfrm>
          <a:prstGeom prst="rect">
            <a:avLst/>
          </a:prstGeom>
          <a:noFill/>
        </p:spPr>
        <p:txBody>
          <a:bodyPr wrap="square" rtlCol="0">
            <a:spAutoFit/>
          </a:bodyPr>
          <a:lstStyle/>
          <a:p>
            <a:pPr algn="just">
              <a:lnSpc>
                <a:spcPct val="120000"/>
              </a:lnSpc>
              <a:spcBef>
                <a:spcPts val="600"/>
              </a:spcBef>
              <a:buClr>
                <a:srgbClr val="008EC0"/>
              </a:buClr>
            </a:pPr>
            <a:r>
              <a:rPr lang="fr-FR" sz="1600" dirty="0"/>
              <a:t>On peut noter également que sur les plans fournis, les échancrures sont de </a:t>
            </a:r>
            <a:r>
              <a:rPr lang="fr-FR" sz="1600" dirty="0" smtClean="0"/>
              <a:t>20 cm </a:t>
            </a:r>
            <a:r>
              <a:rPr lang="fr-FR" sz="1600" dirty="0"/>
              <a:t>alors que généralement les guides relatifs au dimensionnement des passes à poissons préconisent des échancrures d’au moins </a:t>
            </a:r>
            <a:r>
              <a:rPr lang="fr-FR" sz="1600" dirty="0" smtClean="0"/>
              <a:t>30 cm</a:t>
            </a:r>
            <a:r>
              <a:rPr lang="fr-FR" sz="1600" dirty="0"/>
              <a:t>. L’ouvrage étant situé au point d’entrée du bassin de l’Yèvre, et sans préjuger de la pertinence de la taille des échancrures proposée d’un point de vue technique, il conviendrait d’avoir une </a:t>
            </a:r>
            <a:r>
              <a:rPr lang="fr-FR" sz="1600" b="1" dirty="0"/>
              <a:t>cohérence de dimensionnement</a:t>
            </a:r>
            <a:r>
              <a:rPr lang="fr-FR" sz="1600" dirty="0"/>
              <a:t> avec les éventuels projets à venir sur le bassin de l’Yèvre</a:t>
            </a:r>
            <a:r>
              <a:rPr lang="fr-FR" sz="1600" dirty="0" smtClean="0"/>
              <a:t>.</a:t>
            </a:r>
          </a:p>
          <a:p>
            <a:pPr algn="just">
              <a:lnSpc>
                <a:spcPct val="120000"/>
              </a:lnSpc>
              <a:spcBef>
                <a:spcPts val="600"/>
              </a:spcBef>
              <a:buClr>
                <a:srgbClr val="008EC0"/>
              </a:buClr>
            </a:pPr>
            <a:endParaRPr lang="fr-FR" sz="1600" dirty="0" smtClean="0"/>
          </a:p>
          <a:p>
            <a:pPr algn="just">
              <a:lnSpc>
                <a:spcPct val="120000"/>
              </a:lnSpc>
              <a:spcBef>
                <a:spcPts val="600"/>
              </a:spcBef>
              <a:buClr>
                <a:srgbClr val="008EC0"/>
              </a:buClr>
            </a:pPr>
            <a:r>
              <a:rPr lang="fr-FR" sz="1600" dirty="0"/>
              <a:t>Les </a:t>
            </a:r>
            <a:r>
              <a:rPr lang="fr-FR" sz="1600" b="1" dirty="0"/>
              <a:t>bassins de retournement </a:t>
            </a:r>
            <a:r>
              <a:rPr lang="fr-FR" sz="1600" dirty="0"/>
              <a:t>(bassins 13 et 7) ne devraient pas comporter d’angles droits pour éviter la formation de courants verticaux. Ils </a:t>
            </a:r>
            <a:r>
              <a:rPr lang="fr-FR" sz="1600" b="1" dirty="0"/>
              <a:t>pourraient être « coupés » ou conçus avec des arrondis</a:t>
            </a:r>
            <a:r>
              <a:rPr lang="fr-FR" sz="1600" dirty="0"/>
              <a:t>. </a:t>
            </a:r>
          </a:p>
        </p:txBody>
      </p:sp>
    </p:spTree>
    <p:extLst>
      <p:ext uri="{BB962C8B-B14F-4D97-AF65-F5344CB8AC3E}">
        <p14:creationId xmlns:p14="http://schemas.microsoft.com/office/powerpoint/2010/main" val="350072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0" presetClass="entr" presetSubtype="0" fill="hold" nodeType="withEffect">
                                  <p:stCondLst>
                                    <p:cond delay="100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50CD9721-E08F-4DD6-94E9-042800214890}" type="slidenum">
              <a:rPr lang="fr-FR" smtClean="0"/>
              <a:t>6</a:t>
            </a:fld>
            <a:endParaRPr lang="fr-FR"/>
          </a:p>
        </p:txBody>
      </p:sp>
      <p:sp>
        <p:nvSpPr>
          <p:cNvPr id="9" name="Titre 1"/>
          <p:cNvSpPr txBox="1">
            <a:spLocks/>
          </p:cNvSpPr>
          <p:nvPr/>
        </p:nvSpPr>
        <p:spPr>
          <a:xfrm>
            <a:off x="2067340" y="109632"/>
            <a:ext cx="6448010" cy="1325563"/>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ct val="0"/>
              </a:spcBef>
              <a:buFont typeface="+mj-lt"/>
              <a:buNone/>
              <a:defRPr sz="3200" kern="1200">
                <a:solidFill>
                  <a:schemeClr val="tx1"/>
                </a:solidFill>
                <a:latin typeface="+mj-lt"/>
                <a:ea typeface="+mj-ea"/>
                <a:cs typeface="+mj-cs"/>
              </a:defRPr>
            </a:lvl1pPr>
          </a:lstStyle>
          <a:p>
            <a:pPr marL="857250" indent="-857250">
              <a:buFont typeface="+mj-lt"/>
              <a:buAutoNum type="romanUcPeriod" startAt="2"/>
            </a:pPr>
            <a:r>
              <a:rPr lang="fr-FR" dirty="0" smtClean="0"/>
              <a:t>Avis du bureau de la CLE</a:t>
            </a:r>
            <a:endParaRPr lang="fr-FR" dirty="0"/>
          </a:p>
        </p:txBody>
      </p:sp>
      <p:sp>
        <p:nvSpPr>
          <p:cNvPr id="3" name="ZoneTexte 2"/>
          <p:cNvSpPr txBox="1"/>
          <p:nvPr/>
        </p:nvSpPr>
        <p:spPr>
          <a:xfrm>
            <a:off x="628649" y="1576561"/>
            <a:ext cx="8089682" cy="2501710"/>
          </a:xfrm>
          <a:prstGeom prst="rect">
            <a:avLst/>
          </a:prstGeom>
          <a:noFill/>
        </p:spPr>
        <p:txBody>
          <a:bodyPr wrap="square" rtlCol="0">
            <a:spAutoFit/>
          </a:bodyPr>
          <a:lstStyle/>
          <a:p>
            <a:pPr algn="just">
              <a:lnSpc>
                <a:spcPct val="120000"/>
              </a:lnSpc>
              <a:spcBef>
                <a:spcPts val="600"/>
              </a:spcBef>
              <a:buClr>
                <a:srgbClr val="008EC0"/>
              </a:buClr>
            </a:pPr>
            <a:r>
              <a:rPr lang="fr-FR" sz="1600" dirty="0" smtClean="0"/>
              <a:t>La </a:t>
            </a:r>
            <a:r>
              <a:rPr lang="fr-FR" sz="1600" dirty="0"/>
              <a:t>sortie piscicole est bien placée ; l’entrée piscicole est orientée parallèlement au jet de la turbine. Généralement il est demandé que le jet de la passe à poissons soit orienté vers celui de la turbine pour augmenter l’effet d’attrait. Il semblerait intéressant d’apporter la justification de ce choix dans le </a:t>
            </a:r>
            <a:r>
              <a:rPr lang="fr-FR" sz="1600" dirty="0" smtClean="0"/>
              <a:t>dossier. </a:t>
            </a:r>
          </a:p>
          <a:p>
            <a:pPr algn="just">
              <a:lnSpc>
                <a:spcPct val="120000"/>
              </a:lnSpc>
              <a:spcBef>
                <a:spcPts val="600"/>
              </a:spcBef>
              <a:buClr>
                <a:srgbClr val="008EC0"/>
              </a:buClr>
            </a:pPr>
            <a:r>
              <a:rPr lang="fr-FR" sz="1600" dirty="0" smtClean="0"/>
              <a:t>Un </a:t>
            </a:r>
            <a:r>
              <a:rPr lang="fr-FR" sz="1600" dirty="0"/>
              <a:t>dispositif de de « guidage », empêchant les poissons d’aller vers la turbine et les orientant vers l’entrée de la passe serait-il pertinent pour les autres espèces ? </a:t>
            </a:r>
          </a:p>
        </p:txBody>
      </p:sp>
      <p:pic>
        <p:nvPicPr>
          <p:cNvPr id="5" name="Image 4"/>
          <p:cNvPicPr>
            <a:picLocks noChangeAspect="1"/>
          </p:cNvPicPr>
          <p:nvPr/>
        </p:nvPicPr>
        <p:blipFill rotWithShape="1">
          <a:blip r:embed="rId3"/>
          <a:srcRect t="2097" r="2204" b="7228"/>
          <a:stretch/>
        </p:blipFill>
        <p:spPr>
          <a:xfrm>
            <a:off x="63064" y="1580006"/>
            <a:ext cx="8963943" cy="452299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7" name="ZoneTexte 6"/>
          <p:cNvSpPr txBox="1"/>
          <p:nvPr/>
        </p:nvSpPr>
        <p:spPr>
          <a:xfrm>
            <a:off x="628649" y="5219415"/>
            <a:ext cx="8184275" cy="978729"/>
          </a:xfrm>
          <a:prstGeom prst="rect">
            <a:avLst/>
          </a:prstGeom>
          <a:noFill/>
        </p:spPr>
        <p:txBody>
          <a:bodyPr wrap="square" rtlCol="0">
            <a:spAutoFit/>
          </a:bodyPr>
          <a:lstStyle/>
          <a:p>
            <a:pPr algn="just">
              <a:lnSpc>
                <a:spcPct val="120000"/>
              </a:lnSpc>
              <a:spcBef>
                <a:spcPts val="600"/>
              </a:spcBef>
              <a:buClr>
                <a:srgbClr val="008EC0"/>
              </a:buClr>
            </a:pPr>
            <a:r>
              <a:rPr lang="fr-FR" sz="1600" dirty="0"/>
              <a:t>Il serait intéressant que le dossier précise les conditions de surveillance d’entretien du dispositif (registre des interventions…) et </a:t>
            </a:r>
            <a:r>
              <a:rPr lang="fr-FR" sz="1600" dirty="0" smtClean="0"/>
              <a:t>de </a:t>
            </a:r>
            <a:r>
              <a:rPr lang="fr-FR" sz="1600" dirty="0"/>
              <a:t>les intégrer au règlement d’eau. </a:t>
            </a:r>
            <a:endParaRPr lang="fr-FR" dirty="0"/>
          </a:p>
        </p:txBody>
      </p:sp>
    </p:spTree>
    <p:extLst>
      <p:ext uri="{BB962C8B-B14F-4D97-AF65-F5344CB8AC3E}">
        <p14:creationId xmlns:p14="http://schemas.microsoft.com/office/powerpoint/2010/main" val="4042986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xit" presetSubtype="0" fill="hold" nodeType="withEffect">
                                  <p:stCondLst>
                                    <p:cond delay="0"/>
                                  </p:stCondLst>
                                  <p:childTnLst>
                                    <p:set>
                                      <p:cBhvr>
                                        <p:cTn id="16"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50CD9721-E08F-4DD6-94E9-042800214890}" type="slidenum">
              <a:rPr lang="fr-FR" smtClean="0"/>
              <a:t>7</a:t>
            </a:fld>
            <a:endParaRPr lang="fr-FR"/>
          </a:p>
        </p:txBody>
      </p:sp>
      <p:sp>
        <p:nvSpPr>
          <p:cNvPr id="6" name="Espace réservé du contenu 2"/>
          <p:cNvSpPr>
            <a:spLocks noGrp="1"/>
          </p:cNvSpPr>
          <p:nvPr>
            <p:ph idx="1"/>
          </p:nvPr>
        </p:nvSpPr>
        <p:spPr>
          <a:xfrm>
            <a:off x="628649" y="1460500"/>
            <a:ext cx="8278868" cy="5397500"/>
          </a:xfrm>
        </p:spPr>
        <p:txBody>
          <a:bodyPr>
            <a:normAutofit/>
          </a:bodyPr>
          <a:lstStyle/>
          <a:p>
            <a:pPr marL="0" indent="0">
              <a:lnSpc>
                <a:spcPct val="120000"/>
              </a:lnSpc>
              <a:spcBef>
                <a:spcPts val="600"/>
              </a:spcBef>
              <a:buNone/>
            </a:pPr>
            <a:r>
              <a:rPr lang="fr-FR" sz="1600" u="sng" dirty="0" smtClean="0"/>
              <a:t>Autres aspects</a:t>
            </a:r>
          </a:p>
          <a:p>
            <a:pPr marL="0" indent="0" algn="just">
              <a:lnSpc>
                <a:spcPct val="120000"/>
              </a:lnSpc>
              <a:spcBef>
                <a:spcPts val="600"/>
              </a:spcBef>
              <a:buNone/>
            </a:pPr>
            <a:r>
              <a:rPr lang="fr-FR" sz="1600" dirty="0"/>
              <a:t>Le dossier ne fournit aucune méthode de calcul pour </a:t>
            </a:r>
            <a:r>
              <a:rPr lang="fr-FR" sz="1600" b="1" dirty="0"/>
              <a:t>l’obtention du module de l’Yèvre</a:t>
            </a:r>
            <a:r>
              <a:rPr lang="fr-FR" sz="1600" dirty="0"/>
              <a:t> au droit du barrage de </a:t>
            </a:r>
            <a:r>
              <a:rPr lang="fr-FR" sz="1600" dirty="0" smtClean="0"/>
              <a:t>l’Abattoir</a:t>
            </a:r>
            <a:r>
              <a:rPr lang="fr-FR" sz="1600" dirty="0"/>
              <a:t> ; il découle toutefois de ce module une proposition de </a:t>
            </a:r>
            <a:r>
              <a:rPr lang="fr-FR" sz="1600" b="1" dirty="0"/>
              <a:t>débit réservé </a:t>
            </a:r>
            <a:r>
              <a:rPr lang="fr-FR" sz="1600" dirty="0"/>
              <a:t>à </a:t>
            </a:r>
            <a:r>
              <a:rPr lang="fr-FR" sz="1600" dirty="0" smtClean="0"/>
              <a:t>1,3m</a:t>
            </a:r>
            <a:r>
              <a:rPr lang="fr-FR" sz="1600" baseline="30000" dirty="0" smtClean="0"/>
              <a:t>3</a:t>
            </a:r>
            <a:r>
              <a:rPr lang="fr-FR" sz="1600" dirty="0" smtClean="0"/>
              <a:t>/s.</a:t>
            </a:r>
          </a:p>
          <a:p>
            <a:pPr marL="0" indent="0" algn="just">
              <a:lnSpc>
                <a:spcPct val="120000"/>
              </a:lnSpc>
              <a:spcBef>
                <a:spcPts val="600"/>
              </a:spcBef>
              <a:buNone/>
            </a:pPr>
            <a:endParaRPr lang="fr-FR" sz="1600" dirty="0" smtClean="0"/>
          </a:p>
          <a:p>
            <a:pPr marL="0" indent="0" algn="just">
              <a:lnSpc>
                <a:spcPct val="120000"/>
              </a:lnSpc>
              <a:spcBef>
                <a:spcPts val="600"/>
              </a:spcBef>
              <a:buNone/>
            </a:pPr>
            <a:endParaRPr lang="fr-FR" sz="1600" dirty="0"/>
          </a:p>
          <a:p>
            <a:pPr marL="0" indent="0" algn="just">
              <a:lnSpc>
                <a:spcPct val="120000"/>
              </a:lnSpc>
              <a:spcBef>
                <a:spcPts val="600"/>
              </a:spcBef>
              <a:buNone/>
            </a:pPr>
            <a:endParaRPr lang="fr-FR" sz="1600" dirty="0" smtClean="0"/>
          </a:p>
          <a:p>
            <a:pPr marL="0" indent="0" algn="just">
              <a:lnSpc>
                <a:spcPct val="120000"/>
              </a:lnSpc>
              <a:spcBef>
                <a:spcPts val="600"/>
              </a:spcBef>
              <a:buNone/>
            </a:pPr>
            <a:endParaRPr lang="fr-FR" sz="1600" dirty="0"/>
          </a:p>
          <a:p>
            <a:pPr marL="0" indent="0" algn="just">
              <a:lnSpc>
                <a:spcPct val="120000"/>
              </a:lnSpc>
              <a:spcBef>
                <a:spcPts val="600"/>
              </a:spcBef>
              <a:buNone/>
            </a:pPr>
            <a:endParaRPr lang="fr-FR" sz="1600" dirty="0" smtClean="0"/>
          </a:p>
          <a:p>
            <a:pPr marL="0" indent="0" algn="just">
              <a:lnSpc>
                <a:spcPct val="120000"/>
              </a:lnSpc>
              <a:spcBef>
                <a:spcPts val="600"/>
              </a:spcBef>
              <a:buNone/>
            </a:pPr>
            <a:endParaRPr lang="fr-FR" sz="1600" dirty="0" smtClean="0"/>
          </a:p>
          <a:p>
            <a:pPr marL="0" indent="0" algn="just">
              <a:lnSpc>
                <a:spcPct val="120000"/>
              </a:lnSpc>
              <a:spcBef>
                <a:spcPts val="600"/>
              </a:spcBef>
              <a:buNone/>
            </a:pPr>
            <a:r>
              <a:rPr lang="fr-FR" sz="1600" dirty="0" smtClean="0"/>
              <a:t>De même pour le </a:t>
            </a:r>
            <a:r>
              <a:rPr lang="fr-FR" sz="1600" b="1" dirty="0"/>
              <a:t>débit alloué au Canal de Berry </a:t>
            </a:r>
            <a:r>
              <a:rPr lang="fr-FR" sz="1600" dirty="0"/>
              <a:t>(300l/s</a:t>
            </a:r>
            <a:r>
              <a:rPr lang="fr-FR" sz="1600" dirty="0" smtClean="0"/>
              <a:t>): </a:t>
            </a:r>
            <a:r>
              <a:rPr lang="fr-FR" sz="1600" dirty="0"/>
              <a:t>provenant de mesures instantanées, il n’est pas explicité si </a:t>
            </a:r>
            <a:r>
              <a:rPr lang="fr-FR" sz="1600" dirty="0" smtClean="0"/>
              <a:t>ces </a:t>
            </a:r>
            <a:r>
              <a:rPr lang="fr-FR" sz="1600" dirty="0"/>
              <a:t>mesures ont été faites à un moment où des activités de navigation étaient en cours (éclusées potentielles prises en compte par ces mesures) ni si le gestionnaire a validé ce débit (Syndicat du Canal de Berry</a:t>
            </a:r>
            <a:r>
              <a:rPr lang="fr-FR" sz="1600" dirty="0" smtClean="0"/>
              <a:t>).</a:t>
            </a:r>
          </a:p>
        </p:txBody>
      </p:sp>
      <p:sp>
        <p:nvSpPr>
          <p:cNvPr id="9" name="Titre 1"/>
          <p:cNvSpPr txBox="1">
            <a:spLocks/>
          </p:cNvSpPr>
          <p:nvPr/>
        </p:nvSpPr>
        <p:spPr>
          <a:xfrm>
            <a:off x="2067340" y="109632"/>
            <a:ext cx="6448010" cy="1325563"/>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ct val="0"/>
              </a:spcBef>
              <a:buFont typeface="+mj-lt"/>
              <a:buNone/>
              <a:defRPr sz="3200" kern="1200">
                <a:solidFill>
                  <a:schemeClr val="tx1"/>
                </a:solidFill>
                <a:latin typeface="+mj-lt"/>
                <a:ea typeface="+mj-ea"/>
                <a:cs typeface="+mj-cs"/>
              </a:defRPr>
            </a:lvl1pPr>
          </a:lstStyle>
          <a:p>
            <a:pPr marL="857250" indent="-857250">
              <a:buFont typeface="+mj-lt"/>
              <a:buAutoNum type="romanUcPeriod" startAt="2"/>
            </a:pPr>
            <a:r>
              <a:rPr lang="fr-FR" dirty="0" smtClean="0"/>
              <a:t>Avis du bureau de la CLE</a:t>
            </a:r>
            <a:endParaRPr lang="fr-FR" dirty="0"/>
          </a:p>
        </p:txBody>
      </p:sp>
      <p:pic>
        <p:nvPicPr>
          <p:cNvPr id="2" name="Image 1"/>
          <p:cNvPicPr>
            <a:picLocks noChangeAspect="1"/>
          </p:cNvPicPr>
          <p:nvPr/>
        </p:nvPicPr>
        <p:blipFill>
          <a:blip r:embed="rId3"/>
          <a:stretch>
            <a:fillRect/>
          </a:stretch>
        </p:blipFill>
        <p:spPr>
          <a:xfrm>
            <a:off x="740979" y="2938759"/>
            <a:ext cx="6290441" cy="193933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3" name="ZoneTexte 2"/>
          <p:cNvSpPr txBox="1"/>
          <p:nvPr/>
        </p:nvSpPr>
        <p:spPr>
          <a:xfrm>
            <a:off x="7196958" y="4354872"/>
            <a:ext cx="1734207" cy="52322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sz="1400" i="1" dirty="0" smtClean="0"/>
              <a:t>Extrait étude d’incidence p.35</a:t>
            </a:r>
            <a:endParaRPr lang="fr-FR" sz="1400" i="1" dirty="0"/>
          </a:p>
        </p:txBody>
      </p:sp>
    </p:spTree>
    <p:extLst>
      <p:ext uri="{BB962C8B-B14F-4D97-AF65-F5344CB8AC3E}">
        <p14:creationId xmlns:p14="http://schemas.microsoft.com/office/powerpoint/2010/main" val="1176405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par>
                                <p:cTn id="7" presetID="10"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animEffect transition="in" filter="fade">
                                      <p:cBhvr>
                                        <p:cTn id="9" dur="500"/>
                                        <p:tgtEl>
                                          <p:spTgt spid="2"/>
                                        </p:tgtEl>
                                      </p:cBhvr>
                                    </p:animEffect>
                                  </p:childTnLst>
                                </p:cTn>
                              </p:par>
                              <p:par>
                                <p:cTn id="10" presetID="10" presetClass="entr" presetSubtype="0" fill="hold" grpId="0" nodeType="withEffect">
                                  <p:stCondLst>
                                    <p:cond delay="80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50CD9721-E08F-4DD6-94E9-042800214890}" type="slidenum">
              <a:rPr lang="fr-FR" smtClean="0"/>
              <a:t>8</a:t>
            </a:fld>
            <a:endParaRPr lang="fr-FR"/>
          </a:p>
        </p:txBody>
      </p:sp>
      <p:sp>
        <p:nvSpPr>
          <p:cNvPr id="6" name="Espace réservé du contenu 2"/>
          <p:cNvSpPr>
            <a:spLocks noGrp="1"/>
          </p:cNvSpPr>
          <p:nvPr>
            <p:ph idx="1"/>
          </p:nvPr>
        </p:nvSpPr>
        <p:spPr>
          <a:xfrm>
            <a:off x="628649" y="1781503"/>
            <a:ext cx="8278868" cy="4398580"/>
          </a:xfrm>
        </p:spPr>
        <p:txBody>
          <a:bodyPr>
            <a:normAutofit/>
          </a:bodyPr>
          <a:lstStyle/>
          <a:p>
            <a:pPr marL="0" indent="0">
              <a:lnSpc>
                <a:spcPct val="120000"/>
              </a:lnSpc>
              <a:spcBef>
                <a:spcPts val="600"/>
              </a:spcBef>
              <a:buNone/>
            </a:pPr>
            <a:endParaRPr lang="fr-FR" sz="1600" dirty="0" smtClean="0"/>
          </a:p>
          <a:p>
            <a:pPr marL="0" indent="0" algn="just">
              <a:lnSpc>
                <a:spcPct val="120000"/>
              </a:lnSpc>
              <a:spcBef>
                <a:spcPts val="600"/>
              </a:spcBef>
              <a:buNone/>
            </a:pPr>
            <a:r>
              <a:rPr lang="fr-FR" sz="1600" dirty="0" smtClean="0"/>
              <a:t>D’une </a:t>
            </a:r>
            <a:r>
              <a:rPr lang="fr-FR" sz="1600" dirty="0"/>
              <a:t>manière générale, il semble important d’alerte sur les </a:t>
            </a:r>
            <a:r>
              <a:rPr lang="fr-FR" sz="1600" b="1" dirty="0"/>
              <a:t>conflits d’usage potentiels </a:t>
            </a:r>
            <a:r>
              <a:rPr lang="fr-FR" sz="1600" dirty="0"/>
              <a:t>si l’évaluation initiale des besoins/des minimums légaux des différents usagers est insuffisante</a:t>
            </a:r>
            <a:r>
              <a:rPr lang="fr-FR" sz="1600" dirty="0" smtClean="0"/>
              <a:t>.</a:t>
            </a:r>
          </a:p>
          <a:p>
            <a:pPr marL="0" indent="0" algn="just">
              <a:lnSpc>
                <a:spcPct val="120000"/>
              </a:lnSpc>
              <a:spcBef>
                <a:spcPts val="600"/>
              </a:spcBef>
              <a:buNone/>
            </a:pPr>
            <a:endParaRPr lang="fr-FR" sz="1600" dirty="0" smtClean="0"/>
          </a:p>
          <a:p>
            <a:pPr marL="0" indent="0" algn="just">
              <a:lnSpc>
                <a:spcPct val="120000"/>
              </a:lnSpc>
              <a:spcBef>
                <a:spcPts val="600"/>
              </a:spcBef>
              <a:buNone/>
            </a:pPr>
            <a:r>
              <a:rPr lang="fr-FR" sz="1600" dirty="0"/>
              <a:t>Également, le dossier prend bien en compte les contraintes de répartition de débit avec la proposition de coordination et d’asservissement nécessaires. Toutefois il conviendra d’être vigilant sur la </a:t>
            </a:r>
            <a:r>
              <a:rPr lang="fr-FR" sz="1600" b="1" dirty="0"/>
              <a:t>mise en œuvre opérationnelle et le respect de ces engagements</a:t>
            </a:r>
            <a:r>
              <a:rPr lang="fr-FR" sz="1600" dirty="0"/>
              <a:t> qui ne dépendent pas tous uniquement du pétitionnaire : gestion et bon entretien du barrage de l’Abattoir par la Ville de Vierzon, non alimentation du Canal de Berry pour des débits inférieur au débit réservé, coordination avec le Moulin de l’Abricot…</a:t>
            </a:r>
            <a:endParaRPr lang="fr-FR" sz="1600" dirty="0" smtClean="0"/>
          </a:p>
        </p:txBody>
      </p:sp>
      <p:sp>
        <p:nvSpPr>
          <p:cNvPr id="9" name="Titre 1"/>
          <p:cNvSpPr txBox="1">
            <a:spLocks/>
          </p:cNvSpPr>
          <p:nvPr/>
        </p:nvSpPr>
        <p:spPr>
          <a:xfrm>
            <a:off x="2067340" y="109632"/>
            <a:ext cx="6448010" cy="1325563"/>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ct val="0"/>
              </a:spcBef>
              <a:buFont typeface="+mj-lt"/>
              <a:buNone/>
              <a:defRPr sz="3200" kern="1200">
                <a:solidFill>
                  <a:schemeClr val="tx1"/>
                </a:solidFill>
                <a:latin typeface="+mj-lt"/>
                <a:ea typeface="+mj-ea"/>
                <a:cs typeface="+mj-cs"/>
              </a:defRPr>
            </a:lvl1pPr>
          </a:lstStyle>
          <a:p>
            <a:pPr marL="857250" indent="-857250">
              <a:buFont typeface="+mj-lt"/>
              <a:buAutoNum type="romanUcPeriod" startAt="2"/>
            </a:pPr>
            <a:r>
              <a:rPr lang="fr-FR" dirty="0" smtClean="0"/>
              <a:t>Avis du bureau de la CLE</a:t>
            </a:r>
            <a:endParaRPr lang="fr-FR" dirty="0"/>
          </a:p>
        </p:txBody>
      </p:sp>
    </p:spTree>
    <p:extLst>
      <p:ext uri="{BB962C8B-B14F-4D97-AF65-F5344CB8AC3E}">
        <p14:creationId xmlns:p14="http://schemas.microsoft.com/office/powerpoint/2010/main" val="1999655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43752" y="1946182"/>
            <a:ext cx="8422661" cy="4775293"/>
          </a:xfrm>
        </p:spPr>
        <p:txBody>
          <a:bodyPr>
            <a:normAutofit/>
          </a:bodyPr>
          <a:lstStyle/>
          <a:p>
            <a:pPr marL="0" indent="0">
              <a:buNone/>
            </a:pPr>
            <a:r>
              <a:rPr lang="fr-FR" sz="2000" b="1" u="sng" dirty="0" smtClean="0"/>
              <a:t>Compatibilité avec le SDAGE </a:t>
            </a:r>
            <a:r>
              <a:rPr lang="fr-FR" sz="2000" b="1" u="sng" dirty="0"/>
              <a:t>Loire-Bretagne 2016-2021</a:t>
            </a:r>
            <a:endParaRPr lang="fr-FR" sz="2000" b="1" u="sng" dirty="0" smtClean="0"/>
          </a:p>
          <a:p>
            <a:pPr marL="0" indent="0">
              <a:lnSpc>
                <a:spcPct val="120000"/>
              </a:lnSpc>
              <a:spcBef>
                <a:spcPts val="0"/>
              </a:spcBef>
              <a:buNone/>
            </a:pPr>
            <a:endParaRPr lang="fr-FR" sz="1600" dirty="0" smtClean="0"/>
          </a:p>
          <a:p>
            <a:pPr marL="0" indent="0" algn="just">
              <a:lnSpc>
                <a:spcPct val="120000"/>
              </a:lnSpc>
              <a:spcBef>
                <a:spcPts val="0"/>
              </a:spcBef>
              <a:buNone/>
            </a:pPr>
            <a:r>
              <a:rPr lang="fr-FR" sz="1600" dirty="0"/>
              <a:t>Parmi les 14 orientations du SDAGE, le </a:t>
            </a:r>
            <a:r>
              <a:rPr lang="fr-FR" sz="1600" dirty="0" smtClean="0"/>
              <a:t>projet </a:t>
            </a:r>
            <a:r>
              <a:rPr lang="fr-FR" sz="1600" dirty="0"/>
              <a:t>concerne </a:t>
            </a:r>
            <a:r>
              <a:rPr lang="fr-FR" sz="1600" dirty="0" smtClean="0"/>
              <a:t>notamment : </a:t>
            </a:r>
          </a:p>
          <a:p>
            <a:pPr lvl="0"/>
            <a:r>
              <a:rPr lang="fr-FR" sz="1600" dirty="0"/>
              <a:t>1 : « repenser les aménagements de cours d’eau » :</a:t>
            </a:r>
          </a:p>
          <a:p>
            <a:pPr lvl="1"/>
            <a:r>
              <a:rPr lang="fr-FR" sz="1600" dirty="0"/>
              <a:t>1A - Prévenir toute nouvelle dégradation des milieux</a:t>
            </a:r>
          </a:p>
          <a:p>
            <a:pPr lvl="1"/>
            <a:r>
              <a:rPr lang="fr-FR" sz="1600" dirty="0"/>
              <a:t>1B - Préserver les capacités d’écoulement des crues ainsi que les zones d’expansion des crues et des submersions marines</a:t>
            </a:r>
          </a:p>
          <a:p>
            <a:pPr lvl="1"/>
            <a:r>
              <a:rPr lang="fr-FR" sz="1600" dirty="0"/>
              <a:t>1C - Restaurer la qualité physique et fonctionnelle des cours d’eau, des zones estuariennes et des annexes hydrauliques</a:t>
            </a:r>
          </a:p>
          <a:p>
            <a:pPr lvl="1"/>
            <a:r>
              <a:rPr lang="fr-FR" sz="1600" dirty="0"/>
              <a:t>1D - Assurer la continuité longitudinale des cours d’eau</a:t>
            </a:r>
          </a:p>
          <a:p>
            <a:pPr lvl="1"/>
            <a:r>
              <a:rPr lang="fr-FR" sz="1600" dirty="0"/>
              <a:t>1E - Limiter et encadrer la création de plans d’eau</a:t>
            </a:r>
          </a:p>
          <a:p>
            <a:r>
              <a:rPr lang="fr-FR" sz="1600" dirty="0"/>
              <a:t> </a:t>
            </a:r>
            <a:r>
              <a:rPr lang="fr-FR" sz="1600" dirty="0" smtClean="0"/>
              <a:t>9 </a:t>
            </a:r>
            <a:r>
              <a:rPr lang="fr-FR" sz="1600" dirty="0"/>
              <a:t>« préserver la biodiversité aquatique »  et notamment la disposition 9A – restaurer le fonctionnement des circuits de migration</a:t>
            </a:r>
            <a:endParaRPr lang="fr-FR" sz="1600" dirty="0" smtClean="0"/>
          </a:p>
        </p:txBody>
      </p:sp>
      <p:sp>
        <p:nvSpPr>
          <p:cNvPr id="4" name="Espace réservé du numéro de diapositive 3"/>
          <p:cNvSpPr>
            <a:spLocks noGrp="1"/>
          </p:cNvSpPr>
          <p:nvPr>
            <p:ph type="sldNum" sz="quarter" idx="12"/>
          </p:nvPr>
        </p:nvSpPr>
        <p:spPr/>
        <p:txBody>
          <a:bodyPr/>
          <a:lstStyle/>
          <a:p>
            <a:fld id="{50CD9721-E08F-4DD6-94E9-042800214890}" type="slidenum">
              <a:rPr lang="fr-FR" smtClean="0"/>
              <a:t>9</a:t>
            </a:fld>
            <a:endParaRPr lang="fr-FR"/>
          </a:p>
        </p:txBody>
      </p:sp>
      <p:sp>
        <p:nvSpPr>
          <p:cNvPr id="6" name="Titre 1"/>
          <p:cNvSpPr txBox="1">
            <a:spLocks/>
          </p:cNvSpPr>
          <p:nvPr/>
        </p:nvSpPr>
        <p:spPr>
          <a:xfrm>
            <a:off x="2067340" y="109632"/>
            <a:ext cx="6448010" cy="1325563"/>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ct val="0"/>
              </a:spcBef>
              <a:buFont typeface="+mj-lt"/>
              <a:buNone/>
              <a:defRPr sz="3200" kern="1200">
                <a:solidFill>
                  <a:schemeClr val="tx1"/>
                </a:solidFill>
                <a:latin typeface="+mj-lt"/>
                <a:ea typeface="+mj-ea"/>
                <a:cs typeface="+mj-cs"/>
              </a:defRPr>
            </a:lvl1pPr>
          </a:lstStyle>
          <a:p>
            <a:pPr marL="857250" indent="-857250">
              <a:buFont typeface="+mj-lt"/>
              <a:buAutoNum type="romanUcPeriod" startAt="2"/>
            </a:pPr>
            <a:r>
              <a:rPr lang="fr-FR" dirty="0" smtClean="0"/>
              <a:t>Avis du bureau de la CLE</a:t>
            </a:r>
            <a:endParaRPr lang="fr-FR" dirty="0"/>
          </a:p>
        </p:txBody>
      </p:sp>
    </p:spTree>
    <p:extLst>
      <p:ext uri="{BB962C8B-B14F-4D97-AF65-F5344CB8AC3E}">
        <p14:creationId xmlns:p14="http://schemas.microsoft.com/office/powerpoint/2010/main" val="2447911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ersonnalisé 1">
      <a:majorFont>
        <a:latin typeface="Verdana"/>
        <a:ea typeface=""/>
        <a:cs typeface=""/>
      </a:majorFont>
      <a:minorFont>
        <a:latin typeface="Verdana"/>
        <a:ea typeface=""/>
        <a:cs typeface=""/>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4999</TotalTime>
  <Words>1202</Words>
  <Application>Microsoft Office PowerPoint</Application>
  <PresentationFormat>Affichage à l'écran (4:3)</PresentationFormat>
  <Paragraphs>204</Paragraphs>
  <Slides>18</Slides>
  <Notes>18</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18</vt:i4>
      </vt:variant>
    </vt:vector>
  </HeadingPairs>
  <TitlesOfParts>
    <vt:vector size="24" baseType="lpstr">
      <vt:lpstr>Arial</vt:lpstr>
      <vt:lpstr>Calibri</vt:lpstr>
      <vt:lpstr>Times New Roman</vt:lpstr>
      <vt:lpstr>Verdana</vt:lpstr>
      <vt:lpstr>Wingdings</vt:lpstr>
      <vt:lpstr>Thème Office</vt:lpstr>
      <vt:lpstr>Bureau de la CLE 14 mars 2018 </vt:lpstr>
      <vt:lpstr>Étude de restauration de la continuité écologique</vt:lpstr>
      <vt:lpstr>Avis du bureau de la CLE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Avis du bureau de la CLE</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Cécile FALQUE</dc:creator>
  <cp:lastModifiedBy>Cécile FALQUE</cp:lastModifiedBy>
  <cp:revision>274</cp:revision>
  <dcterms:created xsi:type="dcterms:W3CDTF">2017-08-24T08:33:41Z</dcterms:created>
  <dcterms:modified xsi:type="dcterms:W3CDTF">2018-03-14T11:32:11Z</dcterms:modified>
</cp:coreProperties>
</file>